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9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10.xml" ContentType="application/vnd.openxmlformats-officedocument.theme+xml"/>
  <Override PartName="/ppt/slideLayouts/slideLayout3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74" r:id="rId2"/>
    <p:sldMasterId id="2147483711" r:id="rId3"/>
    <p:sldMasterId id="2147483714" r:id="rId4"/>
    <p:sldMasterId id="2147483676" r:id="rId5"/>
    <p:sldMasterId id="2147483710" r:id="rId6"/>
    <p:sldMasterId id="2147483717" r:id="rId7"/>
    <p:sldMasterId id="2147483724" r:id="rId8"/>
    <p:sldMasterId id="2147483731" r:id="rId9"/>
    <p:sldMasterId id="2147483739" r:id="rId10"/>
    <p:sldMasterId id="2147483762" r:id="rId11"/>
  </p:sldMasterIdLst>
  <p:notesMasterIdLst>
    <p:notesMasterId r:id="rId45"/>
  </p:notesMasterIdLst>
  <p:sldIdLst>
    <p:sldId id="297" r:id="rId12"/>
    <p:sldId id="386" r:id="rId13"/>
    <p:sldId id="3213" r:id="rId14"/>
    <p:sldId id="417" r:id="rId15"/>
    <p:sldId id="344" r:id="rId16"/>
    <p:sldId id="351" r:id="rId17"/>
    <p:sldId id="357" r:id="rId18"/>
    <p:sldId id="418" r:id="rId19"/>
    <p:sldId id="359" r:id="rId20"/>
    <p:sldId id="360" r:id="rId21"/>
    <p:sldId id="420" r:id="rId22"/>
    <p:sldId id="3243" r:id="rId23"/>
    <p:sldId id="3229" r:id="rId24"/>
    <p:sldId id="409" r:id="rId25"/>
    <p:sldId id="410" r:id="rId26"/>
    <p:sldId id="411" r:id="rId27"/>
    <p:sldId id="412" r:id="rId28"/>
    <p:sldId id="413" r:id="rId29"/>
    <p:sldId id="414" r:id="rId30"/>
    <p:sldId id="425" r:id="rId31"/>
    <p:sldId id="3228" r:id="rId32"/>
    <p:sldId id="3238" r:id="rId33"/>
    <p:sldId id="3239" r:id="rId34"/>
    <p:sldId id="3240" r:id="rId35"/>
    <p:sldId id="3230" r:id="rId36"/>
    <p:sldId id="3232" r:id="rId37"/>
    <p:sldId id="3236" r:id="rId38"/>
    <p:sldId id="3233" r:id="rId39"/>
    <p:sldId id="3237" r:id="rId40"/>
    <p:sldId id="3231" r:id="rId41"/>
    <p:sldId id="3241" r:id="rId42"/>
    <p:sldId id="3242" r:id="rId43"/>
    <p:sldId id="3227" r:id="rId4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C90F8B-402B-B5B4-B035-9ADC73E869E0}" name="Catherine Patience" initials="CP" userId="S::catherine.patience@stretto.com::72f606cf-d84d-481a-a3b4-536a472aa35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w Lockard" initials="DL" lastIdx="3" clrIdx="0">
    <p:extLst>
      <p:ext uri="{19B8F6BF-5375-455C-9EA6-DF929625EA0E}">
        <p15:presenceInfo xmlns:p15="http://schemas.microsoft.com/office/powerpoint/2012/main" userId="Drew Lockard" providerId="None"/>
      </p:ext>
    </p:extLst>
  </p:cmAuthor>
  <p:cmAuthor id="2" name="Joseph Raspanti" initials="JR" lastIdx="1" clrIdx="1">
    <p:extLst>
      <p:ext uri="{19B8F6BF-5375-455C-9EA6-DF929625EA0E}">
        <p15:presenceInfo xmlns:p15="http://schemas.microsoft.com/office/powerpoint/2012/main" userId="S::josephraspanti@bmsoffice365.onmicrosoft.com::ba9220e1-b190-4599-91a5-1d2a25e104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251"/>
    <a:srgbClr val="FBFBFC"/>
    <a:srgbClr val="2C4146"/>
    <a:srgbClr val="FD7250"/>
    <a:srgbClr val="2D3F43"/>
    <a:srgbClr val="FFC5C5"/>
    <a:srgbClr val="EEEFF6"/>
    <a:srgbClr val="F0F1F7"/>
    <a:srgbClr val="1C3237"/>
    <a:srgbClr val="233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5852" autoAdjust="0"/>
  </p:normalViewPr>
  <p:slideViewPr>
    <p:cSldViewPr snapToGrid="0">
      <p:cViewPr varScale="1">
        <p:scale>
          <a:sx n="46" d="100"/>
          <a:sy n="46" d="100"/>
        </p:scale>
        <p:origin x="9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microsoft.com/office/2018/10/relationships/authors" Target="author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commentAuthors" Target="commentAuthors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14D0174-30F1-4BF0-ACAD-69C0E0E0AE5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60974B1-6825-462B-A52D-46120A1CF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2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6FAB6E-B64F-4990-A0C7-5421032008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79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88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55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88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0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91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0974B1-6825-462B-A52D-46120A1CFE03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505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0974B1-6825-462B-A52D-46120A1CFE03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608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0974B1-6825-462B-A52D-46120A1CFE03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1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66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8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59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85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723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0974B1-6825-462B-A52D-46120A1CFE03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4720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0974B1-6825-462B-A52D-46120A1CFE03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976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8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69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22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3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1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6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974B1-6825-462B-A52D-46120A1CFE0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33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CD98451-0D71-5341-BF92-E2CCDE047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6725" y="6581774"/>
            <a:ext cx="2743200" cy="24622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700" b="1" i="0">
                <a:solidFill>
                  <a:srgbClr val="DCDFE6"/>
                </a:solidFill>
                <a:latin typeface="Bio Sans" panose="020B0506020202040204" pitchFamily="34" charset="77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STRETTO   |   CONFIDENTIAL and PROPRIETARY 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9652F85-CCE0-5D43-8E93-C1677EBF5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7299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2">
                    <a:lumMod val="50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 smtClean="0"/>
              <a:pPr/>
              <a:t>‹#›</a:t>
            </a:fld>
            <a:endParaRPr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DED9D4-E998-7E49-A654-7A702BDF686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rgbClr val="1C3237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1C1788-002C-1D4A-A724-A2162716B6E3}"/>
              </a:ext>
            </a:extLst>
          </p:cNvPr>
          <p:cNvCxnSpPr/>
          <p:nvPr userDrawn="1"/>
        </p:nvCxnSpPr>
        <p:spPr>
          <a:xfrm>
            <a:off x="466725" y="504498"/>
            <a:ext cx="200025" cy="0"/>
          </a:xfrm>
          <a:prstGeom prst="line">
            <a:avLst/>
          </a:prstGeom>
          <a:ln w="508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D3833-6224-5245-8F5F-727C682785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1051559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1C3237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1C3237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1C3237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1C3237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1C3237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48473C7-F081-DD44-83BA-F73A4B5C660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30371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rgbClr val="1C3237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60668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360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27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DED9D4-E998-7E49-A654-7A702BDF686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D3833-6224-5245-8F5F-727C682785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1051559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48473C7-F081-DD44-83BA-F73A4B5C660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485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74493F1-4AE8-2C44-A15B-4E234A844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67190-3F8F-5649-8311-378B1B0B4EFF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412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360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F632386A-57FE-9C44-BE60-B3FE745082D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0E7AC6F-7131-364A-BC9C-40C1002A04A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48374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13">
            <a:extLst>
              <a:ext uri="{FF2B5EF4-FFF2-40B4-BE49-F238E27FC236}">
                <a16:creationId xmlns:a16="http://schemas.microsoft.com/office/drawing/2014/main" id="{4EFA7F2B-BB15-894C-BE23-95E2BC77107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F47A77-8A15-EF41-8AEF-2B7B3170F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7DC1B9-25F8-A544-B5A6-7192486ADF2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014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6782116-66E6-A14B-AF75-03AC4B1D4C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672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35355DD-781B-0C4D-8874-9D00911C655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4837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DCA447E-FB99-9E47-BAB2-6EF0B4AD1B4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6672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5728EC-1345-B64B-BD31-345AF9551F09}"/>
              </a:ext>
            </a:extLst>
          </p:cNvPr>
          <p:cNvCxnSpPr>
            <a:cxnSpLocks/>
          </p:cNvCxnSpPr>
          <p:nvPr userDrawn="1"/>
        </p:nvCxnSpPr>
        <p:spPr>
          <a:xfrm>
            <a:off x="46672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4919E33-CB3C-6D49-9A42-9BFA3B1362B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04837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1C243C-5915-4A4A-AF47-160FCEA321E2}"/>
              </a:ext>
            </a:extLst>
          </p:cNvPr>
          <p:cNvCxnSpPr>
            <a:cxnSpLocks/>
          </p:cNvCxnSpPr>
          <p:nvPr userDrawn="1"/>
        </p:nvCxnSpPr>
        <p:spPr>
          <a:xfrm>
            <a:off x="604837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42C03415-A74B-4C40-9EB9-DF564F78109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C6E7BDC-FC95-4049-BDD2-1097C60DB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3B5154-D452-1D47-9811-0FD5F4022090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313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No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7922560-26B6-0C4C-97D5-CD68526DF99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3">
            <a:extLst>
              <a:ext uri="{FF2B5EF4-FFF2-40B4-BE49-F238E27FC236}">
                <a16:creationId xmlns:a16="http://schemas.microsoft.com/office/drawing/2014/main" id="{3387EE84-C3F1-E444-825F-431FA1A5FA5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5859B4-EBC7-DC47-AF04-34194510D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85D2F2-FCE4-6541-A8B0-74B5DBB77A1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054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967B-E786-BF47-B1CE-7ED396EB1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25F9D0-747B-5C48-900E-3DA8177C85B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013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399EA-5376-A74D-8FA0-D9B2357916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6725" y="1655883"/>
            <a:ext cx="4117801" cy="42814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BBE371-65C7-5A42-AAE0-92A100D6E71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A27963-9C42-7642-864C-1D71F76F52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0150" y="1655883"/>
            <a:ext cx="5972175" cy="42814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C414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7381A4A3-13BA-9041-935D-18469DA517C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6725" y="200780"/>
            <a:ext cx="8151182" cy="21003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580A7C1-CA46-3C44-A6F6-949D7E4F4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FD016F-F9D1-4B4B-88C4-8F360E05F1BE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092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DED9D4-E998-7E49-A654-7A702BDF686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D3833-6224-5245-8F5F-727C682785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1051559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48473C7-F081-DD44-83BA-F73A4B5C660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485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74493F1-4AE8-2C44-A15B-4E234A844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67190-3F8F-5649-8311-378B1B0B4EFF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965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360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F632386A-57FE-9C44-BE60-B3FE745082D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0E7AC6F-7131-364A-BC9C-40C1002A04A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48374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13">
            <a:extLst>
              <a:ext uri="{FF2B5EF4-FFF2-40B4-BE49-F238E27FC236}">
                <a16:creationId xmlns:a16="http://schemas.microsoft.com/office/drawing/2014/main" id="{4EFA7F2B-BB15-894C-BE23-95E2BC77107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F47A77-8A15-EF41-8AEF-2B7B3170F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7DC1B9-25F8-A544-B5A6-7192486ADF2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567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6782116-66E6-A14B-AF75-03AC4B1D4C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672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35355DD-781B-0C4D-8874-9D00911C655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4837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DCA447E-FB99-9E47-BAB2-6EF0B4AD1B4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6672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5728EC-1345-B64B-BD31-345AF9551F09}"/>
              </a:ext>
            </a:extLst>
          </p:cNvPr>
          <p:cNvCxnSpPr>
            <a:cxnSpLocks/>
          </p:cNvCxnSpPr>
          <p:nvPr userDrawn="1"/>
        </p:nvCxnSpPr>
        <p:spPr>
          <a:xfrm>
            <a:off x="46672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4919E33-CB3C-6D49-9A42-9BFA3B1362B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04837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1C243C-5915-4A4A-AF47-160FCEA321E2}"/>
              </a:ext>
            </a:extLst>
          </p:cNvPr>
          <p:cNvCxnSpPr>
            <a:cxnSpLocks/>
          </p:cNvCxnSpPr>
          <p:nvPr userDrawn="1"/>
        </p:nvCxnSpPr>
        <p:spPr>
          <a:xfrm>
            <a:off x="604837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42C03415-A74B-4C40-9EB9-DF564F78109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C6E7BDC-FC95-4049-BDD2-1097C60DB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3B5154-D452-1D47-9811-0FD5F4022090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699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E6F5AAC-6469-444D-8645-1EBBA979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6725" y="6581774"/>
            <a:ext cx="2743200" cy="24622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700" b="1" i="0">
                <a:solidFill>
                  <a:srgbClr val="DCDFE6"/>
                </a:solidFill>
                <a:latin typeface="Bio Sans" panose="020B0506020202040204" pitchFamily="34" charset="77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STRETTO   |   CONFIDENTIAL and PROPRIETARY 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E0A14D-82AD-F243-BB59-8DAC7B805B0B}"/>
              </a:ext>
            </a:extLst>
          </p:cNvPr>
          <p:cNvCxnSpPr/>
          <p:nvPr userDrawn="1"/>
        </p:nvCxnSpPr>
        <p:spPr>
          <a:xfrm>
            <a:off x="466725" y="504498"/>
            <a:ext cx="200025" cy="0"/>
          </a:xfrm>
          <a:prstGeom prst="line">
            <a:avLst/>
          </a:prstGeom>
          <a:ln w="508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rgbClr val="2C4146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F632386A-57FE-9C44-BE60-B3FE745082D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0E7AC6F-7131-364A-BC9C-40C1002A04A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48374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CD04D5CC-277F-4F41-8DFF-3B9512F49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7299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2">
                    <a:lumMod val="50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 smtClean="0"/>
              <a:pPr/>
              <a:t>‹#›</a:t>
            </a:fld>
            <a:endParaRPr dirty="0"/>
          </a:p>
        </p:txBody>
      </p:sp>
      <p:sp>
        <p:nvSpPr>
          <p:cNvPr id="28" name="Content Placeholder 13">
            <a:extLst>
              <a:ext uri="{FF2B5EF4-FFF2-40B4-BE49-F238E27FC236}">
                <a16:creationId xmlns:a16="http://schemas.microsoft.com/office/drawing/2014/main" id="{4EFA7F2B-BB15-894C-BE23-95E2BC77107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30371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rgbClr val="2C4146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739978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No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7922560-26B6-0C4C-97D5-CD68526DF99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3">
            <a:extLst>
              <a:ext uri="{FF2B5EF4-FFF2-40B4-BE49-F238E27FC236}">
                <a16:creationId xmlns:a16="http://schemas.microsoft.com/office/drawing/2014/main" id="{3387EE84-C3F1-E444-825F-431FA1A5FA5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5859B4-EBC7-DC47-AF04-34194510D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85D2F2-FCE4-6541-A8B0-74B5DBB77A1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518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967B-E786-BF47-B1CE-7ED396EB1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25F9D0-747B-5C48-900E-3DA8177C85B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288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399EA-5376-A74D-8FA0-D9B2357916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6725" y="1655883"/>
            <a:ext cx="4117801" cy="42814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BBE371-65C7-5A42-AAE0-92A100D6E71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A27963-9C42-7642-864C-1D71F76F52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0150" y="1655883"/>
            <a:ext cx="5972175" cy="42814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C414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7381A4A3-13BA-9041-935D-18469DA517C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6725" y="200780"/>
            <a:ext cx="8151182" cy="21003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580A7C1-CA46-3C44-A6F6-949D7E4F4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FD016F-F9D1-4B4B-88C4-8F360E05F1BE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057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DED9D4-E998-7E49-A654-7A702BDF686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D3833-6224-5245-8F5F-727C682785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1051559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48473C7-F081-DD44-83BA-F73A4B5C660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485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74493F1-4AE8-2C44-A15B-4E234A844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67190-3F8F-5649-8311-378B1B0B4EFF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5416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360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F632386A-57FE-9C44-BE60-B3FE745082D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0E7AC6F-7131-364A-BC9C-40C1002A04A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48374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13">
            <a:extLst>
              <a:ext uri="{FF2B5EF4-FFF2-40B4-BE49-F238E27FC236}">
                <a16:creationId xmlns:a16="http://schemas.microsoft.com/office/drawing/2014/main" id="{4EFA7F2B-BB15-894C-BE23-95E2BC77107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F47A77-8A15-EF41-8AEF-2B7B3170F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7DC1B9-25F8-A544-B5A6-7192486ADF2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2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6782116-66E6-A14B-AF75-03AC4B1D4C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672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35355DD-781B-0C4D-8874-9D00911C655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4837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DCA447E-FB99-9E47-BAB2-6EF0B4AD1B4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6672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5728EC-1345-B64B-BD31-345AF9551F09}"/>
              </a:ext>
            </a:extLst>
          </p:cNvPr>
          <p:cNvCxnSpPr>
            <a:cxnSpLocks/>
          </p:cNvCxnSpPr>
          <p:nvPr userDrawn="1"/>
        </p:nvCxnSpPr>
        <p:spPr>
          <a:xfrm>
            <a:off x="46672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4919E33-CB3C-6D49-9A42-9BFA3B1362B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04837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1C243C-5915-4A4A-AF47-160FCEA321E2}"/>
              </a:ext>
            </a:extLst>
          </p:cNvPr>
          <p:cNvCxnSpPr>
            <a:cxnSpLocks/>
          </p:cNvCxnSpPr>
          <p:nvPr userDrawn="1"/>
        </p:nvCxnSpPr>
        <p:spPr>
          <a:xfrm>
            <a:off x="604837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42C03415-A74B-4C40-9EB9-DF564F78109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C6E7BDC-FC95-4049-BDD2-1097C60DB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3B5154-D452-1D47-9811-0FD5F4022090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043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No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7922560-26B6-0C4C-97D5-CD68526DF99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3">
            <a:extLst>
              <a:ext uri="{FF2B5EF4-FFF2-40B4-BE49-F238E27FC236}">
                <a16:creationId xmlns:a16="http://schemas.microsoft.com/office/drawing/2014/main" id="{3387EE84-C3F1-E444-825F-431FA1A5FA5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5859B4-EBC7-DC47-AF04-34194510D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85D2F2-FCE4-6541-A8B0-74B5DBB77A1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46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967B-E786-BF47-B1CE-7ED396EB1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25F9D0-747B-5C48-900E-3DA8177C85B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0283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399EA-5376-A74D-8FA0-D9B2357916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6725" y="1655883"/>
            <a:ext cx="4117801" cy="42814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BBE371-65C7-5A42-AAE0-92A100D6E71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A27963-9C42-7642-864C-1D71F76F52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0150" y="1655883"/>
            <a:ext cx="5972175" cy="42814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C414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7381A4A3-13BA-9041-935D-18469DA517C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6725" y="200780"/>
            <a:ext cx="8151182" cy="21003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580A7C1-CA46-3C44-A6F6-949D7E4F4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FD016F-F9D1-4B4B-88C4-8F360E05F1BE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072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DED9D4-E998-7E49-A654-7A702BDF686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D3833-6224-5245-8F5F-727C682785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1051559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48473C7-F081-DD44-83BA-F73A4B5C660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485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74493F1-4AE8-2C44-A15B-4E234A844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67190-3F8F-5649-8311-378B1B0B4EFF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063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36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E6F5AAC-6469-444D-8645-1EBBA979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6725" y="6581774"/>
            <a:ext cx="2743200" cy="24622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700" b="1" i="0">
                <a:solidFill>
                  <a:srgbClr val="DCDFE6"/>
                </a:solidFill>
                <a:latin typeface="Bio Sans" panose="020B0506020202040204" pitchFamily="34" charset="77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STRETTO   |   CONFIDENTIAL and PROPRIETARY 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E0A14D-82AD-F243-BB59-8DAC7B805B0B}"/>
              </a:ext>
            </a:extLst>
          </p:cNvPr>
          <p:cNvCxnSpPr/>
          <p:nvPr userDrawn="1"/>
        </p:nvCxnSpPr>
        <p:spPr>
          <a:xfrm>
            <a:off x="466725" y="504498"/>
            <a:ext cx="200025" cy="0"/>
          </a:xfrm>
          <a:prstGeom prst="line">
            <a:avLst/>
          </a:prstGeom>
          <a:ln w="508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6782116-66E6-A14B-AF75-03AC4B1D4C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672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rgbClr val="2C4146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rgbClr val="2C4146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35355DD-781B-0C4D-8874-9D00911C655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4837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rgbClr val="2C4146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rgbClr val="2C4146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DCA447E-FB99-9E47-BAB2-6EF0B4AD1B4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6672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rgbClr val="2C4146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5728EC-1345-B64B-BD31-345AF9551F09}"/>
              </a:ext>
            </a:extLst>
          </p:cNvPr>
          <p:cNvCxnSpPr>
            <a:cxnSpLocks/>
          </p:cNvCxnSpPr>
          <p:nvPr userDrawn="1"/>
        </p:nvCxnSpPr>
        <p:spPr>
          <a:xfrm>
            <a:off x="46672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4919E33-CB3C-6D49-9A42-9BFA3B1362B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04837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rgbClr val="2C4146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1C243C-5915-4A4A-AF47-160FCEA321E2}"/>
              </a:ext>
            </a:extLst>
          </p:cNvPr>
          <p:cNvCxnSpPr>
            <a:cxnSpLocks/>
          </p:cNvCxnSpPr>
          <p:nvPr userDrawn="1"/>
        </p:nvCxnSpPr>
        <p:spPr>
          <a:xfrm>
            <a:off x="604837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39CDA0B4-E065-8E4F-92B7-45E1145A5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7299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2">
                    <a:lumMod val="50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 smtClean="0"/>
              <a:pPr/>
              <a:t>‹#›</a:t>
            </a:fld>
            <a:endParaRPr dirty="0"/>
          </a:p>
        </p:txBody>
      </p: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42C03415-A74B-4C40-9EB9-DF564F78109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30371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rgbClr val="2C4146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273866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F632386A-57FE-9C44-BE60-B3FE745082D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6725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0E7AC6F-7131-364A-BC9C-40C1002A04A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48374" y="1655884"/>
            <a:ext cx="4933949" cy="383087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buClr>
                <a:srgbClr val="FD7250"/>
              </a:buClr>
              <a:buFont typeface="Wingdings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13">
            <a:extLst>
              <a:ext uri="{FF2B5EF4-FFF2-40B4-BE49-F238E27FC236}">
                <a16:creationId xmlns:a16="http://schemas.microsoft.com/office/drawing/2014/main" id="{4EFA7F2B-BB15-894C-BE23-95E2BC77107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F47A77-8A15-EF41-8AEF-2B7B3170F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7DC1B9-25F8-A544-B5A6-7192486ADF2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45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6782116-66E6-A14B-AF75-03AC4B1D4C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672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B534BD-2634-2341-803A-C33313CAD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35355DD-781B-0C4D-8874-9D00911C655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48375" y="2286504"/>
            <a:ext cx="4933950" cy="3200250"/>
          </a:xfrm>
          <a:prstGeom prst="rect">
            <a:avLst/>
          </a:prstGeom>
        </p:spPr>
        <p:txBody>
          <a:bodyPr lIns="0" tIns="0" rIns="0" bIns="0"/>
          <a:lstStyle>
            <a:lvl1pPr marL="236538" indent="-236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7252"/>
              </a:buClr>
              <a:buFont typeface="Wingdings" pitchFamily="2" charset="2"/>
              <a:buChar char="§"/>
              <a:tabLst/>
              <a:defRPr sz="2800" b="0" i="0">
                <a:solidFill>
                  <a:schemeClr val="bg1"/>
                </a:solidFill>
                <a:latin typeface="Bio Sans Light" panose="020B04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b="0" i="0">
                <a:solidFill>
                  <a:schemeClr val="bg1"/>
                </a:solidFill>
                <a:latin typeface="Bio Sans Light" panose="020B0406020202040204" pitchFamily="34" charset="77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DCA447E-FB99-9E47-BAB2-6EF0B4AD1B4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6672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5728EC-1345-B64B-BD31-345AF9551F09}"/>
              </a:ext>
            </a:extLst>
          </p:cNvPr>
          <p:cNvCxnSpPr>
            <a:cxnSpLocks/>
          </p:cNvCxnSpPr>
          <p:nvPr userDrawn="1"/>
        </p:nvCxnSpPr>
        <p:spPr>
          <a:xfrm>
            <a:off x="46672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4919E33-CB3C-6D49-9A42-9BFA3B1362B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048375" y="1656230"/>
            <a:ext cx="4933950" cy="36035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1C243C-5915-4A4A-AF47-160FCEA321E2}"/>
              </a:ext>
            </a:extLst>
          </p:cNvPr>
          <p:cNvCxnSpPr>
            <a:cxnSpLocks/>
          </p:cNvCxnSpPr>
          <p:nvPr userDrawn="1"/>
        </p:nvCxnSpPr>
        <p:spPr>
          <a:xfrm>
            <a:off x="6048375" y="1656230"/>
            <a:ext cx="283714" cy="0"/>
          </a:xfrm>
          <a:prstGeom prst="line">
            <a:avLst/>
          </a:prstGeom>
          <a:ln w="254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42C03415-A74B-4C40-9EB9-DF564F78109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C6E7BDC-FC95-4049-BDD2-1097C60DB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3B5154-D452-1D47-9811-0FD5F4022090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065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No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7922560-26B6-0C4C-97D5-CD68526DF99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3">
            <a:extLst>
              <a:ext uri="{FF2B5EF4-FFF2-40B4-BE49-F238E27FC236}">
                <a16:creationId xmlns:a16="http://schemas.microsoft.com/office/drawing/2014/main" id="{3387EE84-C3F1-E444-825F-431FA1A5FA5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210033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5859B4-EBC7-DC47-AF04-34194510D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85D2F2-FCE4-6541-A8B0-74B5DBB77A1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048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967B-E786-BF47-B1CE-7ED396EB1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25F9D0-747B-5C48-900E-3DA8177C85B6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954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399EA-5376-A74D-8FA0-D9B2357916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6725" y="1655883"/>
            <a:ext cx="4117801" cy="42814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Bio Sans" panose="020B0506020202040204" pitchFamily="34" charset="77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BBE371-65C7-5A42-AAE0-92A100D6E71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bg1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A27963-9C42-7642-864C-1D71F76F52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0150" y="1655883"/>
            <a:ext cx="5972175" cy="42814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C414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7381A4A3-13BA-9041-935D-18469DA517C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6725" y="200780"/>
            <a:ext cx="8151182" cy="21003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580A7C1-CA46-3C44-A6F6-949D7E4F4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FD016F-F9D1-4B4B-88C4-8F360E05F1BE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943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96FC-A085-4825-8CEC-EC9FA8C45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EF3DD-CC7F-475E-8D9E-DA7CD416D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BF8B7-308F-4CA4-A416-012321B0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72D37-26ED-496B-99A0-FF3433C0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F958-8263-4536-9A39-533954E6E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07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3FDE07A8-4D39-FD42-864B-742DC2407D1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8965" y="1126391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F3532AC-64C5-0F43-A9E8-D5A1E566C0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45871" y="1126391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0" name="Content Placeholder 34">
            <a:extLst>
              <a:ext uri="{FF2B5EF4-FFF2-40B4-BE49-F238E27FC236}">
                <a16:creationId xmlns:a16="http://schemas.microsoft.com/office/drawing/2014/main" id="{D86BAA46-1C65-7C4D-BA72-957D7ADBEC9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08965" y="2006067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50110686-A654-D745-8B61-03160E6766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45871" y="2006067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2" name="Content Placeholder 34">
            <a:extLst>
              <a:ext uri="{FF2B5EF4-FFF2-40B4-BE49-F238E27FC236}">
                <a16:creationId xmlns:a16="http://schemas.microsoft.com/office/drawing/2014/main" id="{EEE3BCA6-525D-B141-8DC0-00B1F0715F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8965" y="2885743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43" name="Text Placeholder 36">
            <a:extLst>
              <a:ext uri="{FF2B5EF4-FFF2-40B4-BE49-F238E27FC236}">
                <a16:creationId xmlns:a16="http://schemas.microsoft.com/office/drawing/2014/main" id="{041EA851-3EC7-0C4D-9ABE-8F26C65EC4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45871" y="2885743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4" name="Content Placeholder 34">
            <a:extLst>
              <a:ext uri="{FF2B5EF4-FFF2-40B4-BE49-F238E27FC236}">
                <a16:creationId xmlns:a16="http://schemas.microsoft.com/office/drawing/2014/main" id="{47D67B17-7751-3643-AB5C-92FCC4D0FCC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08965" y="3765419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5" name="Text Placeholder 36">
            <a:extLst>
              <a:ext uri="{FF2B5EF4-FFF2-40B4-BE49-F238E27FC236}">
                <a16:creationId xmlns:a16="http://schemas.microsoft.com/office/drawing/2014/main" id="{2FEE3229-8F59-7845-88F4-A5688FB83D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45871" y="3765419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6" name="Content Placeholder 34">
            <a:extLst>
              <a:ext uri="{FF2B5EF4-FFF2-40B4-BE49-F238E27FC236}">
                <a16:creationId xmlns:a16="http://schemas.microsoft.com/office/drawing/2014/main" id="{5D9ABE12-2916-314B-8674-3706BFF64B9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08965" y="4645095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47" name="Text Placeholder 36">
            <a:extLst>
              <a:ext uri="{FF2B5EF4-FFF2-40B4-BE49-F238E27FC236}">
                <a16:creationId xmlns:a16="http://schemas.microsoft.com/office/drawing/2014/main" id="{48240862-C2D0-9F45-9774-09AA2A06657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5871" y="4645095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8" name="Content Placeholder 34">
            <a:extLst>
              <a:ext uri="{FF2B5EF4-FFF2-40B4-BE49-F238E27FC236}">
                <a16:creationId xmlns:a16="http://schemas.microsoft.com/office/drawing/2014/main" id="{AAE06802-7D5B-FC4B-8B3D-FCB59576B39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08965" y="5524771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49" name="Text Placeholder 36">
            <a:extLst>
              <a:ext uri="{FF2B5EF4-FFF2-40B4-BE49-F238E27FC236}">
                <a16:creationId xmlns:a16="http://schemas.microsoft.com/office/drawing/2014/main" id="{EA19F71B-AF36-5A4C-9E8A-E4A7C6412F0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45871" y="5524771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</p:spTree>
    <p:extLst>
      <p:ext uri="{BB962C8B-B14F-4D97-AF65-F5344CB8AC3E}">
        <p14:creationId xmlns:p14="http://schemas.microsoft.com/office/powerpoint/2010/main" val="381741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No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796458-6EA6-47BE-BFE7-F03B9D19B527}"/>
              </a:ext>
            </a:extLst>
          </p:cNvPr>
          <p:cNvCxnSpPr/>
          <p:nvPr userDrawn="1"/>
        </p:nvCxnSpPr>
        <p:spPr>
          <a:xfrm>
            <a:off x="466725" y="504498"/>
            <a:ext cx="200025" cy="0"/>
          </a:xfrm>
          <a:prstGeom prst="line">
            <a:avLst/>
          </a:prstGeom>
          <a:ln w="508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983D737-FC0C-8B45-944A-8D4CE459B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6725" y="6581774"/>
            <a:ext cx="2743200" cy="24622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700" b="1" i="0">
                <a:solidFill>
                  <a:srgbClr val="DCDFE6"/>
                </a:solidFill>
                <a:latin typeface="Bio Sans" panose="020B0506020202040204" pitchFamily="34" charset="77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STRETTO   |   CONFIDENTIAL and PROPRIETARY 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7922560-26B6-0C4C-97D5-CD68526DF99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rgbClr val="2C4146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5C5212C-7476-C544-ABA0-58B33BBF4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7299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2">
                    <a:lumMod val="50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 smtClean="0"/>
              <a:pPr/>
              <a:t>‹#›</a:t>
            </a:fld>
            <a:endParaRPr dirty="0"/>
          </a:p>
        </p:txBody>
      </p:sp>
      <p:sp>
        <p:nvSpPr>
          <p:cNvPr id="17" name="Content Placeholder 13">
            <a:extLst>
              <a:ext uri="{FF2B5EF4-FFF2-40B4-BE49-F238E27FC236}">
                <a16:creationId xmlns:a16="http://schemas.microsoft.com/office/drawing/2014/main" id="{3387EE84-C3F1-E444-825F-431FA1A5FA5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6725" y="200780"/>
            <a:ext cx="8151182" cy="30371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rgbClr val="2C4146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679491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8600E-49AC-0B4A-AF22-C57467ECA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6725" y="6581774"/>
            <a:ext cx="2743200" cy="24622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700" b="1" i="0">
                <a:solidFill>
                  <a:srgbClr val="DCDFE6"/>
                </a:solidFill>
                <a:latin typeface="Bio Sans" panose="020B0506020202040204" pitchFamily="34" charset="77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STRETTO   |   CONFIDENTIAL and PROPRIETARY 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B50FB69-D7AF-A74D-A388-BC2769FCF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7299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2">
                    <a:lumMod val="50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514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796458-6EA6-47BE-BFE7-F03B9D19B527}"/>
              </a:ext>
            </a:extLst>
          </p:cNvPr>
          <p:cNvCxnSpPr/>
          <p:nvPr userDrawn="1"/>
        </p:nvCxnSpPr>
        <p:spPr>
          <a:xfrm>
            <a:off x="466725" y="504498"/>
            <a:ext cx="200025" cy="0"/>
          </a:xfrm>
          <a:prstGeom prst="line">
            <a:avLst/>
          </a:prstGeom>
          <a:ln w="50800"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983D737-FC0C-8B45-944A-8D4CE459B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6725" y="6581774"/>
            <a:ext cx="2743200" cy="24622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700" b="1" i="0">
                <a:solidFill>
                  <a:srgbClr val="DCDFE6"/>
                </a:solidFill>
                <a:latin typeface="Bio Sans" panose="020B0506020202040204" pitchFamily="34" charset="77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STRETTO   |   CONFIDENTIAL and PROPRIETARY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399EA-5376-A74D-8FA0-D9B2357916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6725" y="1655883"/>
            <a:ext cx="4117801" cy="42814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i="0">
                <a:solidFill>
                  <a:srgbClr val="2C4146"/>
                </a:solidFill>
                <a:latin typeface="Bio Sans" panose="020B0506020202040204" pitchFamily="34" charset="77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BBE371-65C7-5A42-AAE0-92A100D6E71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6725" y="914400"/>
            <a:ext cx="10515600" cy="505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rgbClr val="2C4146"/>
                </a:solidFill>
                <a:latin typeface="Bio Sans ExtraLight" panose="020B0306020202040204" charset="0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>
                <a:solidFill>
                  <a:srgbClr val="2C4146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A27963-9C42-7642-864C-1D71F76F52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0150" y="1655883"/>
            <a:ext cx="5972175" cy="42814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C414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03A5991-9C66-BC4F-830E-DBBCA92D9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7299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2">
                    <a:lumMod val="50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 smtClean="0"/>
              <a:pPr/>
              <a:t>‹#›</a:t>
            </a:fld>
            <a:endParaRPr dirty="0"/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7381A4A3-13BA-9041-935D-18469DA517C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6725" y="200780"/>
            <a:ext cx="8151182" cy="30371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lang="en-US" sz="1200" b="1" i="0" dirty="0">
                <a:solidFill>
                  <a:srgbClr val="2C4146"/>
                </a:solidFill>
                <a:latin typeface="Bio Sans" panose="020B0506020202040204" pitchFamily="34" charset="77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47024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76">
          <p15:clr>
            <a:srgbClr val="FBAE40"/>
          </p15:clr>
        </p15:guide>
        <p15:guide id="2" pos="3840">
          <p15:clr>
            <a:srgbClr val="FBAE40"/>
          </p15:clr>
        </p15:guide>
        <p15:guide id="3" pos="528">
          <p15:clr>
            <a:srgbClr val="FBAE40"/>
          </p15:clr>
        </p15:guide>
        <p15:guide id="4" pos="71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770BFDB-1901-44D1-B8EF-17B65F28A8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5318" y="2266949"/>
            <a:ext cx="10046057" cy="82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chemeClr val="bg1"/>
                </a:solidFill>
                <a:latin typeface="Bio Sans ExtraLight" panose="020B0306020202040204"/>
              </a:defRPr>
            </a:lvl1pPr>
            <a:lvl2pPr>
              <a:defRPr>
                <a:solidFill>
                  <a:schemeClr val="bg1"/>
                </a:solidFill>
                <a:latin typeface="Bio Sans ExtraLight" panose="020B0306020202040204" charset="0"/>
              </a:defRPr>
            </a:lvl2pPr>
            <a:lvl3pPr>
              <a:defRPr>
                <a:solidFill>
                  <a:schemeClr val="bg1"/>
                </a:solidFill>
                <a:latin typeface="Bio Sans ExtraLight" panose="020B0306020202040204" charset="0"/>
              </a:defRPr>
            </a:lvl3pPr>
            <a:lvl4pPr>
              <a:defRPr>
                <a:solidFill>
                  <a:schemeClr val="bg1"/>
                </a:solidFill>
                <a:latin typeface="Bio Sans ExtraLight" panose="020B0306020202040204" charset="0"/>
              </a:defRPr>
            </a:lvl4pPr>
            <a:lvl5pPr>
              <a:defRPr>
                <a:solidFill>
                  <a:schemeClr val="bg1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Divider / Section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02AB02-C28D-47D2-9F14-56D729D4A4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5318" y="3273878"/>
            <a:ext cx="10046057" cy="348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DCDFE6"/>
                </a:solidFill>
                <a:latin typeface="Bio Sans ExtraLight" panose="020B0306020202040204" charset="0"/>
              </a:defRPr>
            </a:lvl1pPr>
            <a:lvl2pPr>
              <a:defRPr>
                <a:solidFill>
                  <a:schemeClr val="bg1"/>
                </a:solidFill>
                <a:latin typeface="Bio Sans ExtraLight" panose="020B0306020202040204" charset="0"/>
              </a:defRPr>
            </a:lvl2pPr>
            <a:lvl3pPr>
              <a:defRPr>
                <a:solidFill>
                  <a:schemeClr val="bg1"/>
                </a:solidFill>
                <a:latin typeface="Bio Sans ExtraLight" panose="020B0306020202040204" charset="0"/>
              </a:defRPr>
            </a:lvl3pPr>
            <a:lvl4pPr>
              <a:defRPr>
                <a:solidFill>
                  <a:schemeClr val="bg1"/>
                </a:solidFill>
                <a:latin typeface="Bio Sans ExtraLight" panose="020B0306020202040204" charset="0"/>
              </a:defRPr>
            </a:lvl4pPr>
            <a:lvl5pPr>
              <a:defRPr>
                <a:solidFill>
                  <a:schemeClr val="bg1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SUPPORTING CONTENT DESCRIPTION</a:t>
            </a:r>
          </a:p>
        </p:txBody>
      </p:sp>
    </p:spTree>
    <p:extLst>
      <p:ext uri="{BB962C8B-B14F-4D97-AF65-F5344CB8AC3E}">
        <p14:creationId xmlns:p14="http://schemas.microsoft.com/office/powerpoint/2010/main" val="17004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770BFDB-1901-44D1-B8EF-17B65F28A8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5318" y="2266949"/>
            <a:ext cx="10046057" cy="82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rgbClr val="2C4146"/>
                </a:solidFill>
                <a:latin typeface="Bio Sans ExtraLight" panose="020B0306020202040204"/>
              </a:defRPr>
            </a:lvl1pPr>
            <a:lvl2pPr>
              <a:defRPr>
                <a:solidFill>
                  <a:schemeClr val="bg1"/>
                </a:solidFill>
                <a:latin typeface="Bio Sans ExtraLight" panose="020B0306020202040204" charset="0"/>
              </a:defRPr>
            </a:lvl2pPr>
            <a:lvl3pPr>
              <a:defRPr>
                <a:solidFill>
                  <a:schemeClr val="bg1"/>
                </a:solidFill>
                <a:latin typeface="Bio Sans ExtraLight" panose="020B0306020202040204" charset="0"/>
              </a:defRPr>
            </a:lvl3pPr>
            <a:lvl4pPr>
              <a:defRPr>
                <a:solidFill>
                  <a:schemeClr val="bg1"/>
                </a:solidFill>
                <a:latin typeface="Bio Sans ExtraLight" panose="020B0306020202040204" charset="0"/>
              </a:defRPr>
            </a:lvl4pPr>
            <a:lvl5pPr>
              <a:defRPr>
                <a:solidFill>
                  <a:schemeClr val="bg1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Divider / Section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02AB02-C28D-47D2-9F14-56D729D4A4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5318" y="3273878"/>
            <a:ext cx="10046057" cy="348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2C4146"/>
                </a:solidFill>
                <a:latin typeface="Bio Sans ExtraLight" panose="020B0306020202040204" charset="0"/>
              </a:defRPr>
            </a:lvl1pPr>
            <a:lvl2pPr>
              <a:defRPr>
                <a:solidFill>
                  <a:schemeClr val="bg1"/>
                </a:solidFill>
                <a:latin typeface="Bio Sans ExtraLight" panose="020B0306020202040204" charset="0"/>
              </a:defRPr>
            </a:lvl2pPr>
            <a:lvl3pPr>
              <a:defRPr>
                <a:solidFill>
                  <a:schemeClr val="bg1"/>
                </a:solidFill>
                <a:latin typeface="Bio Sans ExtraLight" panose="020B0306020202040204" charset="0"/>
              </a:defRPr>
            </a:lvl3pPr>
            <a:lvl4pPr>
              <a:defRPr>
                <a:solidFill>
                  <a:schemeClr val="bg1"/>
                </a:solidFill>
                <a:latin typeface="Bio Sans ExtraLight" panose="020B0306020202040204" charset="0"/>
              </a:defRPr>
            </a:lvl4pPr>
            <a:lvl5pPr>
              <a:defRPr>
                <a:solidFill>
                  <a:schemeClr val="bg1"/>
                </a:solidFill>
                <a:latin typeface="Bio Sans ExtraLight" panose="020B0306020202040204" charset="0"/>
              </a:defRPr>
            </a:lvl5pPr>
          </a:lstStyle>
          <a:p>
            <a:pPr lvl="0"/>
            <a:r>
              <a:rPr lang="en-US" dirty="0"/>
              <a:t>SUPPORTING CONTENT DESCRIPTION</a:t>
            </a:r>
          </a:p>
        </p:txBody>
      </p:sp>
    </p:spTree>
    <p:extLst>
      <p:ext uri="{BB962C8B-B14F-4D97-AF65-F5344CB8AC3E}">
        <p14:creationId xmlns:p14="http://schemas.microsoft.com/office/powerpoint/2010/main" val="53192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3FDE07A8-4D39-FD42-864B-742DC2407D1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8965" y="1126391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F3532AC-64C5-0F43-A9E8-D5A1E566C0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45871" y="1126391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0" name="Content Placeholder 34">
            <a:extLst>
              <a:ext uri="{FF2B5EF4-FFF2-40B4-BE49-F238E27FC236}">
                <a16:creationId xmlns:a16="http://schemas.microsoft.com/office/drawing/2014/main" id="{D86BAA46-1C65-7C4D-BA72-957D7ADBEC9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08965" y="2006067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50110686-A654-D745-8B61-03160E6766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45871" y="2006067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2" name="Content Placeholder 34">
            <a:extLst>
              <a:ext uri="{FF2B5EF4-FFF2-40B4-BE49-F238E27FC236}">
                <a16:creationId xmlns:a16="http://schemas.microsoft.com/office/drawing/2014/main" id="{EEE3BCA6-525D-B141-8DC0-00B1F0715F1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8965" y="2885743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43" name="Text Placeholder 36">
            <a:extLst>
              <a:ext uri="{FF2B5EF4-FFF2-40B4-BE49-F238E27FC236}">
                <a16:creationId xmlns:a16="http://schemas.microsoft.com/office/drawing/2014/main" id="{041EA851-3EC7-0C4D-9ABE-8F26C65EC4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45871" y="2885743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4" name="Content Placeholder 34">
            <a:extLst>
              <a:ext uri="{FF2B5EF4-FFF2-40B4-BE49-F238E27FC236}">
                <a16:creationId xmlns:a16="http://schemas.microsoft.com/office/drawing/2014/main" id="{47D67B17-7751-3643-AB5C-92FCC4D0FCC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08965" y="3765419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5" name="Text Placeholder 36">
            <a:extLst>
              <a:ext uri="{FF2B5EF4-FFF2-40B4-BE49-F238E27FC236}">
                <a16:creationId xmlns:a16="http://schemas.microsoft.com/office/drawing/2014/main" id="{2FEE3229-8F59-7845-88F4-A5688FB83D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45871" y="3765419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6" name="Content Placeholder 34">
            <a:extLst>
              <a:ext uri="{FF2B5EF4-FFF2-40B4-BE49-F238E27FC236}">
                <a16:creationId xmlns:a16="http://schemas.microsoft.com/office/drawing/2014/main" id="{5D9ABE12-2916-314B-8674-3706BFF64B9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08965" y="4645095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47" name="Text Placeholder 36">
            <a:extLst>
              <a:ext uri="{FF2B5EF4-FFF2-40B4-BE49-F238E27FC236}">
                <a16:creationId xmlns:a16="http://schemas.microsoft.com/office/drawing/2014/main" id="{48240862-C2D0-9F45-9774-09AA2A06657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5871" y="4645095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  <p:sp>
        <p:nvSpPr>
          <p:cNvPr id="48" name="Content Placeholder 34">
            <a:extLst>
              <a:ext uri="{FF2B5EF4-FFF2-40B4-BE49-F238E27FC236}">
                <a16:creationId xmlns:a16="http://schemas.microsoft.com/office/drawing/2014/main" id="{AAE06802-7D5B-FC4B-8B3D-FCB59576B39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08965" y="5524771"/>
            <a:ext cx="636809" cy="636809"/>
          </a:xfrm>
          <a:prstGeom prst="ellipse">
            <a:avLst/>
          </a:prstGeom>
          <a:ln>
            <a:solidFill>
              <a:srgbClr val="FD7250"/>
            </a:solidFill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rgbClr val="2C4146"/>
                </a:solidFill>
                <a:latin typeface="Bio Sans" panose="020B0506020202040204" pitchFamily="34" charset="77"/>
              </a:defRPr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49" name="Text Placeholder 36">
            <a:extLst>
              <a:ext uri="{FF2B5EF4-FFF2-40B4-BE49-F238E27FC236}">
                <a16:creationId xmlns:a16="http://schemas.microsoft.com/office/drawing/2014/main" id="{EA19F71B-AF36-5A4C-9E8A-E4A7C6412F0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45871" y="5524771"/>
            <a:ext cx="6336488" cy="6368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2000" kern="1200" dirty="0">
                <a:solidFill>
                  <a:srgbClr val="2C4146"/>
                </a:solidFill>
                <a:latin typeface="Bio Sans ExtraLight" panose="020B030602020204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Agenda Item</a:t>
            </a:r>
          </a:p>
        </p:txBody>
      </p:sp>
    </p:spTree>
    <p:extLst>
      <p:ext uri="{BB962C8B-B14F-4D97-AF65-F5344CB8AC3E}">
        <p14:creationId xmlns:p14="http://schemas.microsoft.com/office/powerpoint/2010/main" val="9408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sosceles Triangle 12"/>
          <p:cNvSpPr/>
          <p:nvPr userDrawn="1"/>
        </p:nvSpPr>
        <p:spPr>
          <a:xfrm>
            <a:off x="6188141" y="512157"/>
            <a:ext cx="6003859" cy="6003859"/>
          </a:xfrm>
          <a:prstGeom prst="triangle">
            <a:avLst>
              <a:gd name="adj" fmla="val 100000"/>
            </a:avLst>
          </a:prstGeom>
          <a:solidFill>
            <a:srgbClr val="FBF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E2A563-24DC-450B-8593-D8AC0D4F4E9F}"/>
              </a:ext>
            </a:extLst>
          </p:cNvPr>
          <p:cNvGrpSpPr/>
          <p:nvPr userDrawn="1"/>
        </p:nvGrpSpPr>
        <p:grpSpPr>
          <a:xfrm>
            <a:off x="0" y="6313721"/>
            <a:ext cx="12192000" cy="544280"/>
            <a:chOff x="0" y="7576464"/>
            <a:chExt cx="14630400" cy="65313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E638FD-D1B1-4E39-ADA7-5E17AFE60F7D}"/>
                </a:ext>
              </a:extLst>
            </p:cNvPr>
            <p:cNvSpPr/>
            <p:nvPr/>
          </p:nvSpPr>
          <p:spPr>
            <a:xfrm>
              <a:off x="0" y="7823200"/>
              <a:ext cx="14630400" cy="406400"/>
            </a:xfrm>
            <a:prstGeom prst="rect">
              <a:avLst/>
            </a:prstGeom>
            <a:solidFill>
              <a:srgbClr val="233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A9EDD3A3-CB25-42AE-9D00-B25142EE9EE3}"/>
                </a:ext>
              </a:extLst>
            </p:cNvPr>
            <p:cNvSpPr/>
            <p:nvPr/>
          </p:nvSpPr>
          <p:spPr>
            <a:xfrm>
              <a:off x="8367908" y="7823201"/>
              <a:ext cx="6262492" cy="406399"/>
            </a:xfrm>
            <a:custGeom>
              <a:avLst/>
              <a:gdLst>
                <a:gd name="connsiteX0" fmla="*/ 471423 w 6262492"/>
                <a:gd name="connsiteY0" fmla="*/ 0 h 406399"/>
                <a:gd name="connsiteX1" fmla="*/ 6262492 w 6262492"/>
                <a:gd name="connsiteY1" fmla="*/ 0 h 406399"/>
                <a:gd name="connsiteX2" fmla="*/ 6262492 w 6262492"/>
                <a:gd name="connsiteY2" fmla="*/ 406399 h 406399"/>
                <a:gd name="connsiteX3" fmla="*/ 0 w 6262492"/>
                <a:gd name="connsiteY3" fmla="*/ 406399 h 406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492" h="406399">
                  <a:moveTo>
                    <a:pt x="471423" y="0"/>
                  </a:moveTo>
                  <a:lnTo>
                    <a:pt x="6262492" y="0"/>
                  </a:lnTo>
                  <a:lnTo>
                    <a:pt x="6262492" y="406399"/>
                  </a:lnTo>
                  <a:lnTo>
                    <a:pt x="0" y="406399"/>
                  </a:lnTo>
                  <a:close/>
                </a:path>
              </a:pathLst>
            </a:custGeom>
            <a:solidFill>
              <a:srgbClr val="2D3F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0E768DFE-5254-489B-8894-00CB1D7710A3}"/>
                </a:ext>
              </a:extLst>
            </p:cNvPr>
            <p:cNvSpPr/>
            <p:nvPr/>
          </p:nvSpPr>
          <p:spPr>
            <a:xfrm>
              <a:off x="12757028" y="7576464"/>
              <a:ext cx="1187572" cy="246736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48FE48-C5C7-487A-ACCE-B52DB39FB0FC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79314" y="-152137"/>
            <a:ext cx="847816" cy="847816"/>
          </a:xfrm>
          <a:prstGeom prst="line">
            <a:avLst/>
          </a:prstGeom>
          <a:ln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1620500" y="6313718"/>
            <a:ext cx="571500" cy="205613"/>
          </a:xfrm>
          <a:prstGeom prst="rect">
            <a:avLst/>
          </a:prstGeom>
          <a:solidFill>
            <a:srgbClr val="FD7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5BA3BD5-35BE-8747-82F8-E5F84026C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6725" y="6581774"/>
            <a:ext cx="2743200" cy="24622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700" b="1" i="0">
                <a:solidFill>
                  <a:srgbClr val="DCDFE6"/>
                </a:solidFill>
                <a:latin typeface="Bio Sans" panose="020B0506020202040204" pitchFamily="34" charset="77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STRETTO   |   CONFIDENTIAL and PROPRIETARY 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ECDA9BE-302D-3A43-9526-F1D32A932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7299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2">
                    <a:lumMod val="50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STRETTO.COM   |   </a:t>
            </a:r>
            <a:fld id="{4882F0A8-AFA6-49CE-B6CC-1178C2E1F7D1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480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706" r:id="rId3"/>
    <p:sldLayoutId id="2147483690" r:id="rId4"/>
    <p:sldLayoutId id="2147483691" r:id="rId5"/>
    <p:sldLayoutId id="2147483707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1" y="0"/>
            <a:ext cx="12192002" cy="6858001"/>
            <a:chOff x="-1" y="0"/>
            <a:chExt cx="14630401" cy="82296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1" y="0"/>
              <a:ext cx="14630399" cy="8229600"/>
            </a:xfrm>
            <a:prstGeom prst="rect">
              <a:avLst/>
            </a:prstGeom>
            <a:solidFill>
              <a:srgbClr val="2C4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Isosceles Triangle 12"/>
            <p:cNvSpPr/>
            <p:nvPr userDrawn="1"/>
          </p:nvSpPr>
          <p:spPr>
            <a:xfrm>
              <a:off x="7015388" y="614587"/>
              <a:ext cx="7615012" cy="7615010"/>
            </a:xfrm>
            <a:prstGeom prst="triangle">
              <a:avLst>
                <a:gd name="adj" fmla="val 100000"/>
              </a:avLst>
            </a:prstGeom>
            <a:solidFill>
              <a:srgbClr val="273C41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48FE48-C5C7-487A-ACCE-B52DB39FB0FC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79314" y="-33781"/>
            <a:ext cx="729460" cy="729461"/>
          </a:xfrm>
          <a:prstGeom prst="line">
            <a:avLst/>
          </a:prstGeom>
          <a:ln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6BB47158-CF79-3D48-B0ED-CEDBB9F582FA}"/>
              </a:ext>
            </a:extLst>
          </p:cNvPr>
          <p:cNvGrpSpPr/>
          <p:nvPr userDrawn="1"/>
        </p:nvGrpSpPr>
        <p:grpSpPr>
          <a:xfrm>
            <a:off x="11274807" y="6500980"/>
            <a:ext cx="935803" cy="357020"/>
            <a:chOff x="10723357" y="6044440"/>
            <a:chExt cx="935803" cy="35702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A42BB68-48D6-B84E-A697-5489982967C5}"/>
                </a:ext>
              </a:extLst>
            </p:cNvPr>
            <p:cNvSpPr/>
            <p:nvPr userDrawn="1"/>
          </p:nvSpPr>
          <p:spPr>
            <a:xfrm>
              <a:off x="11080378" y="6044440"/>
              <a:ext cx="578782" cy="357020"/>
            </a:xfrm>
            <a:prstGeom prst="rect">
              <a:avLst/>
            </a:pr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DE99581-BB51-8B4E-8BFB-B43B8C006A56}"/>
                </a:ext>
              </a:extLst>
            </p:cNvPr>
            <p:cNvSpPr/>
            <p:nvPr userDrawn="1"/>
          </p:nvSpPr>
          <p:spPr>
            <a:xfrm>
              <a:off x="10723357" y="6044440"/>
              <a:ext cx="357020" cy="357020"/>
            </a:xfrm>
            <a:custGeom>
              <a:avLst/>
              <a:gdLst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4" fmla="*/ 0 w 600635"/>
                <a:gd name="connsiteY4" fmla="*/ 0 h 600635"/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4" fmla="*/ 91440 w 600635"/>
                <a:gd name="connsiteY4" fmla="*/ 91440 h 600635"/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0" fmla="*/ 600635 w 600635"/>
                <a:gd name="connsiteY0" fmla="*/ 0 h 600635"/>
                <a:gd name="connsiteX1" fmla="*/ 600635 w 600635"/>
                <a:gd name="connsiteY1" fmla="*/ 600635 h 600635"/>
                <a:gd name="connsiteX2" fmla="*/ 0 w 600635"/>
                <a:gd name="connsiteY2" fmla="*/ 600635 h 600635"/>
                <a:gd name="connsiteX0" fmla="*/ 600635 w 600635"/>
                <a:gd name="connsiteY0" fmla="*/ 0 h 600635"/>
                <a:gd name="connsiteX1" fmla="*/ 600635 w 600635"/>
                <a:gd name="connsiteY1" fmla="*/ 600635 h 600635"/>
                <a:gd name="connsiteX2" fmla="*/ 0 w 600635"/>
                <a:gd name="connsiteY2" fmla="*/ 600635 h 600635"/>
                <a:gd name="connsiteX3" fmla="*/ 600635 w 600635"/>
                <a:gd name="connsiteY3" fmla="*/ 0 h 6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635" h="600635">
                  <a:moveTo>
                    <a:pt x="600635" y="0"/>
                  </a:moveTo>
                  <a:lnTo>
                    <a:pt x="600635" y="600635"/>
                  </a:lnTo>
                  <a:lnTo>
                    <a:pt x="0" y="600635"/>
                  </a:lnTo>
                  <a:lnTo>
                    <a:pt x="600635" y="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ECDA9BE-302D-3A43-9526-F1D32A93246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81B6C4-89B6-1148-9766-336E009D5DB7}"/>
              </a:ext>
            </a:extLst>
          </p:cNvPr>
          <p:cNvGrpSpPr/>
          <p:nvPr userDrawn="1"/>
        </p:nvGrpSpPr>
        <p:grpSpPr>
          <a:xfrm>
            <a:off x="-18611" y="-3614"/>
            <a:ext cx="2738058" cy="637229"/>
            <a:chOff x="-20907" y="-3614"/>
            <a:chExt cx="3075876" cy="715849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15364489-8C66-3C4A-8080-4256499E4E64}"/>
                </a:ext>
              </a:extLst>
            </p:cNvPr>
            <p:cNvSpPr/>
            <p:nvPr userDrawn="1"/>
          </p:nvSpPr>
          <p:spPr>
            <a:xfrm rot="10800000">
              <a:off x="-3" y="287693"/>
              <a:ext cx="2043377" cy="424542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D9993FD-531C-2047-B236-05621070DC9E}"/>
                </a:ext>
              </a:extLst>
            </p:cNvPr>
            <p:cNvSpPr/>
            <p:nvPr userDrawn="1"/>
          </p:nvSpPr>
          <p:spPr>
            <a:xfrm rot="10800000">
              <a:off x="-20907" y="-3614"/>
              <a:ext cx="3075876" cy="639059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263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2BA48F-A67B-2D47-A6FC-7EACB9BE0354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D4916D5-FAF0-2544-9E93-A3C55E50CCD1}"/>
              </a:ext>
            </a:extLst>
          </p:cNvPr>
          <p:cNvCxnSpPr>
            <a:cxnSpLocks/>
          </p:cNvCxnSpPr>
          <p:nvPr userDrawn="1"/>
        </p:nvCxnSpPr>
        <p:spPr>
          <a:xfrm>
            <a:off x="1035920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E70828-822B-7344-A74F-8A39E2738519}"/>
              </a:ext>
            </a:extLst>
          </p:cNvPr>
          <p:cNvCxnSpPr>
            <a:cxnSpLocks/>
          </p:cNvCxnSpPr>
          <p:nvPr userDrawn="1"/>
        </p:nvCxnSpPr>
        <p:spPr>
          <a:xfrm>
            <a:off x="239929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9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754A12E6-6C2C-E74A-895F-DD8B101CFE60}"/>
              </a:ext>
            </a:extLst>
          </p:cNvPr>
          <p:cNvSpPr/>
          <p:nvPr userDrawn="1"/>
        </p:nvSpPr>
        <p:spPr>
          <a:xfrm rot="16200000">
            <a:off x="3270927" y="0"/>
            <a:ext cx="6858000" cy="6858000"/>
          </a:xfrm>
          <a:prstGeom prst="rtTriangle">
            <a:avLst/>
          </a:prstGeom>
          <a:solidFill>
            <a:srgbClr val="FBF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CCBBC6-CB5C-1D4C-9F22-903822537DFD}"/>
              </a:ext>
            </a:extLst>
          </p:cNvPr>
          <p:cNvSpPr/>
          <p:nvPr userDrawn="1"/>
        </p:nvSpPr>
        <p:spPr>
          <a:xfrm>
            <a:off x="10128926" y="0"/>
            <a:ext cx="2063073" cy="6858000"/>
          </a:xfrm>
          <a:prstGeom prst="rect">
            <a:avLst/>
          </a:prstGeom>
          <a:solidFill>
            <a:srgbClr val="FBF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BD6D1E-8046-8546-9FA9-F4441EC8879D}"/>
              </a:ext>
            </a:extLst>
          </p:cNvPr>
          <p:cNvCxnSpPr>
            <a:cxnSpLocks/>
          </p:cNvCxnSpPr>
          <p:nvPr userDrawn="1"/>
        </p:nvCxnSpPr>
        <p:spPr>
          <a:xfrm flipV="1">
            <a:off x="3820891" y="-194518"/>
            <a:ext cx="684848" cy="6848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F5AA66-A7A0-9946-8A33-C9DC3E7085D5}"/>
              </a:ext>
            </a:extLst>
          </p:cNvPr>
          <p:cNvCxnSpPr>
            <a:cxnSpLocks/>
          </p:cNvCxnSpPr>
          <p:nvPr userDrawn="1"/>
        </p:nvCxnSpPr>
        <p:spPr>
          <a:xfrm flipV="1">
            <a:off x="8287796" y="4771375"/>
            <a:ext cx="2199858" cy="2199862"/>
          </a:xfrm>
          <a:prstGeom prst="line">
            <a:avLst/>
          </a:prstGeom>
          <a:ln>
            <a:solidFill>
              <a:srgbClr val="2C414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45D1E0-4F21-8044-B2E0-5F146E062F27}"/>
              </a:ext>
            </a:extLst>
          </p:cNvPr>
          <p:cNvGrpSpPr/>
          <p:nvPr userDrawn="1"/>
        </p:nvGrpSpPr>
        <p:grpSpPr>
          <a:xfrm>
            <a:off x="9278052" y="6523023"/>
            <a:ext cx="2925821" cy="358727"/>
            <a:chOff x="8642553" y="6422813"/>
            <a:chExt cx="3549446" cy="435188"/>
          </a:xfrm>
        </p:grpSpPr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D8ACC3DC-2050-7E45-93B0-3B5B189796BC}"/>
                </a:ext>
              </a:extLst>
            </p:cNvPr>
            <p:cNvSpPr/>
            <p:nvPr userDrawn="1"/>
          </p:nvSpPr>
          <p:spPr>
            <a:xfrm rot="16200000">
              <a:off x="8642553" y="6422813"/>
              <a:ext cx="435188" cy="435188"/>
            </a:xfrm>
            <a:prstGeom prst="rtTriangle">
              <a:avLst/>
            </a:prstGeom>
            <a:solidFill>
              <a:srgbClr val="FD7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F62071-AC52-1240-AEDE-D42B06F9A5CB}"/>
                </a:ext>
              </a:extLst>
            </p:cNvPr>
            <p:cNvSpPr/>
            <p:nvPr userDrawn="1"/>
          </p:nvSpPr>
          <p:spPr>
            <a:xfrm>
              <a:off x="9077741" y="6422813"/>
              <a:ext cx="3114258" cy="435187"/>
            </a:xfrm>
            <a:prstGeom prst="rect">
              <a:avLst/>
            </a:prstGeom>
            <a:solidFill>
              <a:srgbClr val="FD7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CB210BD-B14B-034C-9F15-EEC01838F5B2}"/>
              </a:ext>
            </a:extLst>
          </p:cNvPr>
          <p:cNvSpPr txBox="1">
            <a:spLocks/>
          </p:cNvSpPr>
          <p:nvPr userDrawn="1"/>
        </p:nvSpPr>
        <p:spPr>
          <a:xfrm>
            <a:off x="708965" y="338472"/>
            <a:ext cx="8151182" cy="303718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ct val="0"/>
              </a:spcBef>
            </a:pPr>
            <a:r>
              <a:rPr lang="en-US" sz="1600" b="0" i="0" dirty="0">
                <a:solidFill>
                  <a:srgbClr val="2C4146"/>
                </a:solidFill>
                <a:latin typeface="Bio Sans" panose="020B0506020202040204" pitchFamily="34" charset="77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65198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5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D38D3D-F91E-9144-A15C-E29C048FC0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754A12E6-6C2C-E74A-895F-DD8B101CFE60}"/>
              </a:ext>
            </a:extLst>
          </p:cNvPr>
          <p:cNvSpPr/>
          <p:nvPr userDrawn="1"/>
        </p:nvSpPr>
        <p:spPr>
          <a:xfrm rot="16200000">
            <a:off x="3270927" y="0"/>
            <a:ext cx="6858000" cy="6858000"/>
          </a:xfrm>
          <a:prstGeom prst="rtTriangle">
            <a:avLst/>
          </a:prstGeom>
          <a:solidFill>
            <a:srgbClr val="FBF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CCBBC6-CB5C-1D4C-9F22-903822537DFD}"/>
              </a:ext>
            </a:extLst>
          </p:cNvPr>
          <p:cNvSpPr/>
          <p:nvPr userDrawn="1"/>
        </p:nvSpPr>
        <p:spPr>
          <a:xfrm>
            <a:off x="10128926" y="0"/>
            <a:ext cx="2063073" cy="6858000"/>
          </a:xfrm>
          <a:prstGeom prst="rect">
            <a:avLst/>
          </a:prstGeom>
          <a:solidFill>
            <a:srgbClr val="FBF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BD6D1E-8046-8546-9FA9-F4441EC8879D}"/>
              </a:ext>
            </a:extLst>
          </p:cNvPr>
          <p:cNvCxnSpPr>
            <a:cxnSpLocks/>
          </p:cNvCxnSpPr>
          <p:nvPr userDrawn="1"/>
        </p:nvCxnSpPr>
        <p:spPr>
          <a:xfrm flipV="1">
            <a:off x="3820891" y="-194518"/>
            <a:ext cx="684848" cy="6848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F5AA66-A7A0-9946-8A33-C9DC3E7085D5}"/>
              </a:ext>
            </a:extLst>
          </p:cNvPr>
          <p:cNvCxnSpPr>
            <a:cxnSpLocks/>
          </p:cNvCxnSpPr>
          <p:nvPr userDrawn="1"/>
        </p:nvCxnSpPr>
        <p:spPr>
          <a:xfrm flipV="1">
            <a:off x="8287796" y="4771375"/>
            <a:ext cx="2199858" cy="2199862"/>
          </a:xfrm>
          <a:prstGeom prst="line">
            <a:avLst/>
          </a:prstGeom>
          <a:ln>
            <a:solidFill>
              <a:srgbClr val="2C414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45D1E0-4F21-8044-B2E0-5F146E062F27}"/>
              </a:ext>
            </a:extLst>
          </p:cNvPr>
          <p:cNvGrpSpPr/>
          <p:nvPr userDrawn="1"/>
        </p:nvGrpSpPr>
        <p:grpSpPr>
          <a:xfrm>
            <a:off x="9278052" y="6523023"/>
            <a:ext cx="2925821" cy="358727"/>
            <a:chOff x="8642553" y="6422813"/>
            <a:chExt cx="3549446" cy="435188"/>
          </a:xfrm>
        </p:grpSpPr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D8ACC3DC-2050-7E45-93B0-3B5B189796BC}"/>
                </a:ext>
              </a:extLst>
            </p:cNvPr>
            <p:cNvSpPr/>
            <p:nvPr userDrawn="1"/>
          </p:nvSpPr>
          <p:spPr>
            <a:xfrm rot="16200000">
              <a:off x="8642553" y="6422813"/>
              <a:ext cx="435188" cy="435188"/>
            </a:xfrm>
            <a:prstGeom prst="rtTriangle">
              <a:avLst/>
            </a:prstGeom>
            <a:solidFill>
              <a:srgbClr val="FD7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F62071-AC52-1240-AEDE-D42B06F9A5CB}"/>
                </a:ext>
              </a:extLst>
            </p:cNvPr>
            <p:cNvSpPr/>
            <p:nvPr userDrawn="1"/>
          </p:nvSpPr>
          <p:spPr>
            <a:xfrm>
              <a:off x="9077741" y="6422813"/>
              <a:ext cx="3114258" cy="435187"/>
            </a:xfrm>
            <a:prstGeom prst="rect">
              <a:avLst/>
            </a:prstGeom>
            <a:solidFill>
              <a:srgbClr val="FD7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CB210BD-B14B-034C-9F15-EEC01838F5B2}"/>
              </a:ext>
            </a:extLst>
          </p:cNvPr>
          <p:cNvSpPr txBox="1">
            <a:spLocks/>
          </p:cNvSpPr>
          <p:nvPr userDrawn="1"/>
        </p:nvSpPr>
        <p:spPr>
          <a:xfrm>
            <a:off x="708965" y="338472"/>
            <a:ext cx="8151182" cy="303718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ct val="0"/>
              </a:spcBef>
            </a:pPr>
            <a:r>
              <a:rPr lang="en-US" sz="1600" b="0" i="0" dirty="0">
                <a:solidFill>
                  <a:srgbClr val="2C4146"/>
                </a:solidFill>
                <a:latin typeface="Bio Sans" panose="020B0506020202040204" pitchFamily="34" charset="77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67857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274AFF3-085A-4FAA-8FEB-9B8A04C9D023}"/>
              </a:ext>
            </a:extLst>
          </p:cNvPr>
          <p:cNvGrpSpPr/>
          <p:nvPr userDrawn="1"/>
        </p:nvGrpSpPr>
        <p:grpSpPr>
          <a:xfrm>
            <a:off x="0" y="-16239"/>
            <a:ext cx="12192000" cy="6927005"/>
            <a:chOff x="0" y="-19487"/>
            <a:chExt cx="14630400" cy="831240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F98A6A-8DB4-4DB2-B52D-EBA7AAA46889}"/>
                </a:ext>
              </a:extLst>
            </p:cNvPr>
            <p:cNvSpPr/>
            <p:nvPr/>
          </p:nvSpPr>
          <p:spPr>
            <a:xfrm>
              <a:off x="0" y="0"/>
              <a:ext cx="14630400" cy="822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6BE316B2-D6A1-45F6-9D19-68216168F6F9}"/>
                </a:ext>
              </a:extLst>
            </p:cNvPr>
            <p:cNvSpPr/>
            <p:nvPr/>
          </p:nvSpPr>
          <p:spPr>
            <a:xfrm rot="10800000">
              <a:off x="429664" y="-19487"/>
              <a:ext cx="4966888" cy="4877764"/>
            </a:xfrm>
            <a:prstGeom prst="triangle">
              <a:avLst>
                <a:gd name="adj" fmla="val 100000"/>
              </a:avLst>
            </a:prstGeom>
            <a:solidFill>
              <a:srgbClr val="FBF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910BE032-E950-44B6-8623-3D04F0EA79C8}"/>
                </a:ext>
              </a:extLst>
            </p:cNvPr>
            <p:cNvSpPr/>
            <p:nvPr/>
          </p:nvSpPr>
          <p:spPr>
            <a:xfrm>
              <a:off x="6560820" y="304816"/>
              <a:ext cx="8069580" cy="7924784"/>
            </a:xfrm>
            <a:prstGeom prst="triangle">
              <a:avLst>
                <a:gd name="adj" fmla="val 100000"/>
              </a:avLst>
            </a:prstGeom>
            <a:solidFill>
              <a:srgbClr val="F0F1F7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515952B2-751F-4E70-A8B9-9697BC65116E}"/>
                </a:ext>
              </a:extLst>
            </p:cNvPr>
            <p:cNvSpPr/>
            <p:nvPr/>
          </p:nvSpPr>
          <p:spPr>
            <a:xfrm>
              <a:off x="10071496" y="7933754"/>
              <a:ext cx="4558904" cy="295846"/>
            </a:xfrm>
            <a:custGeom>
              <a:avLst/>
              <a:gdLst>
                <a:gd name="connsiteX0" fmla="*/ 471423 w 6262492"/>
                <a:gd name="connsiteY0" fmla="*/ 0 h 406399"/>
                <a:gd name="connsiteX1" fmla="*/ 6262492 w 6262492"/>
                <a:gd name="connsiteY1" fmla="*/ 0 h 406399"/>
                <a:gd name="connsiteX2" fmla="*/ 6262492 w 6262492"/>
                <a:gd name="connsiteY2" fmla="*/ 406399 h 406399"/>
                <a:gd name="connsiteX3" fmla="*/ 0 w 6262492"/>
                <a:gd name="connsiteY3" fmla="*/ 406399 h 406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492" h="406399">
                  <a:moveTo>
                    <a:pt x="471423" y="0"/>
                  </a:moveTo>
                  <a:lnTo>
                    <a:pt x="6262492" y="0"/>
                  </a:lnTo>
                  <a:lnTo>
                    <a:pt x="6262492" y="406399"/>
                  </a:lnTo>
                  <a:lnTo>
                    <a:pt x="0" y="406399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73DCE4C-9758-40F4-857F-54314DA4E1CF}"/>
                </a:ext>
              </a:extLst>
            </p:cNvPr>
            <p:cNvCxnSpPr/>
            <p:nvPr/>
          </p:nvCxnSpPr>
          <p:spPr>
            <a:xfrm flipV="1">
              <a:off x="6762544" y="0"/>
              <a:ext cx="1267329" cy="1267331"/>
            </a:xfrm>
            <a:prstGeom prst="line">
              <a:avLst/>
            </a:prstGeom>
            <a:ln>
              <a:solidFill>
                <a:srgbClr val="FD72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A7E370C-2A78-408C-A070-65C66B33AC11}"/>
                </a:ext>
              </a:extLst>
            </p:cNvPr>
            <p:cNvCxnSpPr/>
            <p:nvPr/>
          </p:nvCxnSpPr>
          <p:spPr>
            <a:xfrm flipV="1">
              <a:off x="8053235" y="5511027"/>
              <a:ext cx="2781887" cy="2781892"/>
            </a:xfrm>
            <a:prstGeom prst="line">
              <a:avLst/>
            </a:prstGeom>
            <a:ln>
              <a:solidFill>
                <a:srgbClr val="2C4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6130923"/>
      </p:ext>
    </p:extLst>
  </p:cSld>
  <p:clrMap bg1="lt1" tx1="dk1" bg2="lt2" tx2="dk2" accent1="accent1" accent2="accent2" accent3="accent3" accent4="accent4" accent5="accent5" accent6="accent6" hlink="hlink" folHlink="folHlink"/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23ED81D-2AF6-9F4A-A364-3290AAD62C54}"/>
              </a:ext>
            </a:extLst>
          </p:cNvPr>
          <p:cNvGrpSpPr/>
          <p:nvPr userDrawn="1"/>
        </p:nvGrpSpPr>
        <p:grpSpPr>
          <a:xfrm>
            <a:off x="0" y="-16239"/>
            <a:ext cx="12192000" cy="6927005"/>
            <a:chOff x="0" y="-19487"/>
            <a:chExt cx="14630400" cy="831240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B56EEF6-AE83-3444-A536-915EFE588BB9}"/>
                </a:ext>
              </a:extLst>
            </p:cNvPr>
            <p:cNvSpPr/>
            <p:nvPr/>
          </p:nvSpPr>
          <p:spPr>
            <a:xfrm>
              <a:off x="0" y="0"/>
              <a:ext cx="14630400" cy="822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Isosceles Triangle 8">
              <a:extLst>
                <a:ext uri="{FF2B5EF4-FFF2-40B4-BE49-F238E27FC236}">
                  <a16:creationId xmlns:a16="http://schemas.microsoft.com/office/drawing/2014/main" id="{609033F3-9D4D-D34E-8C31-0956BB8BF7B2}"/>
                </a:ext>
              </a:extLst>
            </p:cNvPr>
            <p:cNvSpPr/>
            <p:nvPr/>
          </p:nvSpPr>
          <p:spPr>
            <a:xfrm rot="10800000">
              <a:off x="429664" y="-19487"/>
              <a:ext cx="4966888" cy="4877764"/>
            </a:xfrm>
            <a:prstGeom prst="triangle">
              <a:avLst>
                <a:gd name="adj" fmla="val 100000"/>
              </a:avLst>
            </a:prstGeom>
            <a:solidFill>
              <a:srgbClr val="FBF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Isosceles Triangle 9">
              <a:extLst>
                <a:ext uri="{FF2B5EF4-FFF2-40B4-BE49-F238E27FC236}">
                  <a16:creationId xmlns:a16="http://schemas.microsoft.com/office/drawing/2014/main" id="{0B5F1CB3-7139-6A48-A788-9C74EF0D963E}"/>
                </a:ext>
              </a:extLst>
            </p:cNvPr>
            <p:cNvSpPr/>
            <p:nvPr/>
          </p:nvSpPr>
          <p:spPr>
            <a:xfrm>
              <a:off x="6560820" y="304816"/>
              <a:ext cx="8069580" cy="7924784"/>
            </a:xfrm>
            <a:prstGeom prst="triangle">
              <a:avLst>
                <a:gd name="adj" fmla="val 100000"/>
              </a:avLst>
            </a:prstGeom>
            <a:solidFill>
              <a:srgbClr val="F0F1F7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FCE3B5A7-92A9-2443-B6B8-1529A7768ACB}"/>
                </a:ext>
              </a:extLst>
            </p:cNvPr>
            <p:cNvSpPr/>
            <p:nvPr/>
          </p:nvSpPr>
          <p:spPr>
            <a:xfrm>
              <a:off x="10071496" y="7933754"/>
              <a:ext cx="4558904" cy="295846"/>
            </a:xfrm>
            <a:custGeom>
              <a:avLst/>
              <a:gdLst>
                <a:gd name="connsiteX0" fmla="*/ 471423 w 6262492"/>
                <a:gd name="connsiteY0" fmla="*/ 0 h 406399"/>
                <a:gd name="connsiteX1" fmla="*/ 6262492 w 6262492"/>
                <a:gd name="connsiteY1" fmla="*/ 0 h 406399"/>
                <a:gd name="connsiteX2" fmla="*/ 6262492 w 6262492"/>
                <a:gd name="connsiteY2" fmla="*/ 406399 h 406399"/>
                <a:gd name="connsiteX3" fmla="*/ 0 w 6262492"/>
                <a:gd name="connsiteY3" fmla="*/ 406399 h 406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492" h="406399">
                  <a:moveTo>
                    <a:pt x="471423" y="0"/>
                  </a:moveTo>
                  <a:lnTo>
                    <a:pt x="6262492" y="0"/>
                  </a:lnTo>
                  <a:lnTo>
                    <a:pt x="6262492" y="406399"/>
                  </a:lnTo>
                  <a:lnTo>
                    <a:pt x="0" y="406399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3F21218-D5EE-DD4C-AD3B-FF3643B85806}"/>
                </a:ext>
              </a:extLst>
            </p:cNvPr>
            <p:cNvCxnSpPr/>
            <p:nvPr/>
          </p:nvCxnSpPr>
          <p:spPr>
            <a:xfrm flipV="1">
              <a:off x="6762544" y="0"/>
              <a:ext cx="1267329" cy="1267331"/>
            </a:xfrm>
            <a:prstGeom prst="line">
              <a:avLst/>
            </a:prstGeom>
            <a:ln>
              <a:solidFill>
                <a:srgbClr val="FD72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C06D5D7-CCC0-A742-8388-4EABEB42E17F}"/>
                </a:ext>
              </a:extLst>
            </p:cNvPr>
            <p:cNvCxnSpPr/>
            <p:nvPr/>
          </p:nvCxnSpPr>
          <p:spPr>
            <a:xfrm flipV="1">
              <a:off x="8053235" y="5511027"/>
              <a:ext cx="2781887" cy="2781892"/>
            </a:xfrm>
            <a:prstGeom prst="line">
              <a:avLst/>
            </a:prstGeom>
            <a:ln>
              <a:solidFill>
                <a:srgbClr val="2C4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2BFBDAFE-D1F7-E944-97A5-07240ED3E76A}"/>
              </a:ext>
            </a:extLst>
          </p:cNvPr>
          <p:cNvSpPr txBox="1">
            <a:spLocks/>
          </p:cNvSpPr>
          <p:nvPr userDrawn="1"/>
        </p:nvSpPr>
        <p:spPr>
          <a:xfrm>
            <a:off x="942792" y="2304527"/>
            <a:ext cx="10046057" cy="8218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kern="1200">
                <a:solidFill>
                  <a:schemeClr val="bg1"/>
                </a:solidFill>
                <a:latin typeface="Bio Sans ExtraLight" panose="020B0306020202040204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io Sans ExtraLight" panose="020B030602020204020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io Sans ExtraLight" panose="020B030602020204020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io Sans ExtraLight" panose="020B030602020204020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io Sans ExtraLight" panose="020B030602020204020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C4146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8257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1" y="0"/>
            <a:ext cx="12192002" cy="6858001"/>
            <a:chOff x="-1" y="0"/>
            <a:chExt cx="14630401" cy="82296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1" y="0"/>
              <a:ext cx="14630399" cy="8229600"/>
            </a:xfrm>
            <a:prstGeom prst="rect">
              <a:avLst/>
            </a:prstGeom>
            <a:solidFill>
              <a:srgbClr val="2C4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Isosceles Triangle 12"/>
            <p:cNvSpPr/>
            <p:nvPr userDrawn="1"/>
          </p:nvSpPr>
          <p:spPr>
            <a:xfrm>
              <a:off x="7015388" y="614587"/>
              <a:ext cx="7615012" cy="7615010"/>
            </a:xfrm>
            <a:prstGeom prst="triangle">
              <a:avLst>
                <a:gd name="adj" fmla="val 100000"/>
              </a:avLst>
            </a:prstGeom>
            <a:solidFill>
              <a:srgbClr val="273C41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48FE48-C5C7-487A-ACCE-B52DB39FB0FC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79314" y="-33781"/>
            <a:ext cx="729460" cy="729461"/>
          </a:xfrm>
          <a:prstGeom prst="line">
            <a:avLst/>
          </a:prstGeom>
          <a:ln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6BB47158-CF79-3D48-B0ED-CEDBB9F582FA}"/>
              </a:ext>
            </a:extLst>
          </p:cNvPr>
          <p:cNvGrpSpPr/>
          <p:nvPr userDrawn="1"/>
        </p:nvGrpSpPr>
        <p:grpSpPr>
          <a:xfrm>
            <a:off x="11274807" y="6500980"/>
            <a:ext cx="935803" cy="357020"/>
            <a:chOff x="10723357" y="6044440"/>
            <a:chExt cx="935803" cy="35702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A42BB68-48D6-B84E-A697-5489982967C5}"/>
                </a:ext>
              </a:extLst>
            </p:cNvPr>
            <p:cNvSpPr/>
            <p:nvPr userDrawn="1"/>
          </p:nvSpPr>
          <p:spPr>
            <a:xfrm>
              <a:off x="11080378" y="6044440"/>
              <a:ext cx="578782" cy="357020"/>
            </a:xfrm>
            <a:prstGeom prst="rect">
              <a:avLst/>
            </a:pr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DE99581-BB51-8B4E-8BFB-B43B8C006A56}"/>
                </a:ext>
              </a:extLst>
            </p:cNvPr>
            <p:cNvSpPr/>
            <p:nvPr userDrawn="1"/>
          </p:nvSpPr>
          <p:spPr>
            <a:xfrm>
              <a:off x="10723357" y="6044440"/>
              <a:ext cx="357020" cy="357020"/>
            </a:xfrm>
            <a:custGeom>
              <a:avLst/>
              <a:gdLst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4" fmla="*/ 0 w 600635"/>
                <a:gd name="connsiteY4" fmla="*/ 0 h 600635"/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4" fmla="*/ 91440 w 600635"/>
                <a:gd name="connsiteY4" fmla="*/ 91440 h 600635"/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0" fmla="*/ 600635 w 600635"/>
                <a:gd name="connsiteY0" fmla="*/ 0 h 600635"/>
                <a:gd name="connsiteX1" fmla="*/ 600635 w 600635"/>
                <a:gd name="connsiteY1" fmla="*/ 600635 h 600635"/>
                <a:gd name="connsiteX2" fmla="*/ 0 w 600635"/>
                <a:gd name="connsiteY2" fmla="*/ 600635 h 600635"/>
                <a:gd name="connsiteX0" fmla="*/ 600635 w 600635"/>
                <a:gd name="connsiteY0" fmla="*/ 0 h 600635"/>
                <a:gd name="connsiteX1" fmla="*/ 600635 w 600635"/>
                <a:gd name="connsiteY1" fmla="*/ 600635 h 600635"/>
                <a:gd name="connsiteX2" fmla="*/ 0 w 600635"/>
                <a:gd name="connsiteY2" fmla="*/ 600635 h 600635"/>
                <a:gd name="connsiteX3" fmla="*/ 600635 w 600635"/>
                <a:gd name="connsiteY3" fmla="*/ 0 h 6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635" h="600635">
                  <a:moveTo>
                    <a:pt x="600635" y="0"/>
                  </a:moveTo>
                  <a:lnTo>
                    <a:pt x="600635" y="600635"/>
                  </a:lnTo>
                  <a:lnTo>
                    <a:pt x="0" y="600635"/>
                  </a:lnTo>
                  <a:lnTo>
                    <a:pt x="600635" y="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ECDA9BE-302D-3A43-9526-F1D32A93246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81B6C4-89B6-1148-9766-336E009D5DB7}"/>
              </a:ext>
            </a:extLst>
          </p:cNvPr>
          <p:cNvGrpSpPr/>
          <p:nvPr userDrawn="1"/>
        </p:nvGrpSpPr>
        <p:grpSpPr>
          <a:xfrm>
            <a:off x="-18611" y="-3614"/>
            <a:ext cx="2738058" cy="637229"/>
            <a:chOff x="-20907" y="-3614"/>
            <a:chExt cx="3075876" cy="715849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15364489-8C66-3C4A-8080-4256499E4E64}"/>
                </a:ext>
              </a:extLst>
            </p:cNvPr>
            <p:cNvSpPr/>
            <p:nvPr userDrawn="1"/>
          </p:nvSpPr>
          <p:spPr>
            <a:xfrm rot="10800000">
              <a:off x="-3" y="287693"/>
              <a:ext cx="2043377" cy="424542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D9993FD-531C-2047-B236-05621070DC9E}"/>
                </a:ext>
              </a:extLst>
            </p:cNvPr>
            <p:cNvSpPr/>
            <p:nvPr userDrawn="1"/>
          </p:nvSpPr>
          <p:spPr>
            <a:xfrm rot="10800000">
              <a:off x="-20907" y="-3614"/>
              <a:ext cx="3075876" cy="639059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263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2BA48F-A67B-2D47-A6FC-7EACB9BE0354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D4916D5-FAF0-2544-9E93-A3C55E50CCD1}"/>
              </a:ext>
            </a:extLst>
          </p:cNvPr>
          <p:cNvCxnSpPr>
            <a:cxnSpLocks/>
          </p:cNvCxnSpPr>
          <p:nvPr userDrawn="1"/>
        </p:nvCxnSpPr>
        <p:spPr>
          <a:xfrm>
            <a:off x="1035920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E70828-822B-7344-A74F-8A39E2738519}"/>
              </a:ext>
            </a:extLst>
          </p:cNvPr>
          <p:cNvCxnSpPr>
            <a:cxnSpLocks/>
          </p:cNvCxnSpPr>
          <p:nvPr userDrawn="1"/>
        </p:nvCxnSpPr>
        <p:spPr>
          <a:xfrm>
            <a:off x="239929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7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1" y="0"/>
            <a:ext cx="12192002" cy="6858001"/>
            <a:chOff x="-1" y="0"/>
            <a:chExt cx="14630401" cy="82296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1" y="0"/>
              <a:ext cx="14630399" cy="8229600"/>
            </a:xfrm>
            <a:prstGeom prst="rect">
              <a:avLst/>
            </a:prstGeom>
            <a:solidFill>
              <a:srgbClr val="2C4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Isosceles Triangle 12"/>
            <p:cNvSpPr/>
            <p:nvPr userDrawn="1"/>
          </p:nvSpPr>
          <p:spPr>
            <a:xfrm>
              <a:off x="7015388" y="614587"/>
              <a:ext cx="7615012" cy="7615010"/>
            </a:xfrm>
            <a:prstGeom prst="triangle">
              <a:avLst>
                <a:gd name="adj" fmla="val 100000"/>
              </a:avLst>
            </a:prstGeom>
            <a:solidFill>
              <a:srgbClr val="273C41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48FE48-C5C7-487A-ACCE-B52DB39FB0FC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79314" y="-33781"/>
            <a:ext cx="729460" cy="729461"/>
          </a:xfrm>
          <a:prstGeom prst="line">
            <a:avLst/>
          </a:prstGeom>
          <a:ln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6BB47158-CF79-3D48-B0ED-CEDBB9F582FA}"/>
              </a:ext>
            </a:extLst>
          </p:cNvPr>
          <p:cNvGrpSpPr/>
          <p:nvPr userDrawn="1"/>
        </p:nvGrpSpPr>
        <p:grpSpPr>
          <a:xfrm>
            <a:off x="11274807" y="6500980"/>
            <a:ext cx="935803" cy="357020"/>
            <a:chOff x="10723357" y="6044440"/>
            <a:chExt cx="935803" cy="35702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A42BB68-48D6-B84E-A697-5489982967C5}"/>
                </a:ext>
              </a:extLst>
            </p:cNvPr>
            <p:cNvSpPr/>
            <p:nvPr userDrawn="1"/>
          </p:nvSpPr>
          <p:spPr>
            <a:xfrm>
              <a:off x="11080378" y="6044440"/>
              <a:ext cx="578782" cy="357020"/>
            </a:xfrm>
            <a:prstGeom prst="rect">
              <a:avLst/>
            </a:pr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DE99581-BB51-8B4E-8BFB-B43B8C006A56}"/>
                </a:ext>
              </a:extLst>
            </p:cNvPr>
            <p:cNvSpPr/>
            <p:nvPr userDrawn="1"/>
          </p:nvSpPr>
          <p:spPr>
            <a:xfrm>
              <a:off x="10723357" y="6044440"/>
              <a:ext cx="357020" cy="357020"/>
            </a:xfrm>
            <a:custGeom>
              <a:avLst/>
              <a:gdLst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4" fmla="*/ 0 w 600635"/>
                <a:gd name="connsiteY4" fmla="*/ 0 h 600635"/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4" fmla="*/ 91440 w 600635"/>
                <a:gd name="connsiteY4" fmla="*/ 91440 h 600635"/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0" fmla="*/ 600635 w 600635"/>
                <a:gd name="connsiteY0" fmla="*/ 0 h 600635"/>
                <a:gd name="connsiteX1" fmla="*/ 600635 w 600635"/>
                <a:gd name="connsiteY1" fmla="*/ 600635 h 600635"/>
                <a:gd name="connsiteX2" fmla="*/ 0 w 600635"/>
                <a:gd name="connsiteY2" fmla="*/ 600635 h 600635"/>
                <a:gd name="connsiteX0" fmla="*/ 600635 w 600635"/>
                <a:gd name="connsiteY0" fmla="*/ 0 h 600635"/>
                <a:gd name="connsiteX1" fmla="*/ 600635 w 600635"/>
                <a:gd name="connsiteY1" fmla="*/ 600635 h 600635"/>
                <a:gd name="connsiteX2" fmla="*/ 0 w 600635"/>
                <a:gd name="connsiteY2" fmla="*/ 600635 h 600635"/>
                <a:gd name="connsiteX3" fmla="*/ 600635 w 600635"/>
                <a:gd name="connsiteY3" fmla="*/ 0 h 6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635" h="600635">
                  <a:moveTo>
                    <a:pt x="600635" y="0"/>
                  </a:moveTo>
                  <a:lnTo>
                    <a:pt x="600635" y="600635"/>
                  </a:lnTo>
                  <a:lnTo>
                    <a:pt x="0" y="600635"/>
                  </a:lnTo>
                  <a:lnTo>
                    <a:pt x="600635" y="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ECDA9BE-302D-3A43-9526-F1D32A93246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81B6C4-89B6-1148-9766-336E009D5DB7}"/>
              </a:ext>
            </a:extLst>
          </p:cNvPr>
          <p:cNvGrpSpPr/>
          <p:nvPr userDrawn="1"/>
        </p:nvGrpSpPr>
        <p:grpSpPr>
          <a:xfrm>
            <a:off x="-18611" y="-3614"/>
            <a:ext cx="2738058" cy="637229"/>
            <a:chOff x="-20907" y="-3614"/>
            <a:chExt cx="3075876" cy="715849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15364489-8C66-3C4A-8080-4256499E4E64}"/>
                </a:ext>
              </a:extLst>
            </p:cNvPr>
            <p:cNvSpPr/>
            <p:nvPr userDrawn="1"/>
          </p:nvSpPr>
          <p:spPr>
            <a:xfrm rot="10800000">
              <a:off x="-3" y="287693"/>
              <a:ext cx="2043377" cy="424542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D9993FD-531C-2047-B236-05621070DC9E}"/>
                </a:ext>
              </a:extLst>
            </p:cNvPr>
            <p:cNvSpPr/>
            <p:nvPr userDrawn="1"/>
          </p:nvSpPr>
          <p:spPr>
            <a:xfrm rot="10800000">
              <a:off x="-20907" y="-3614"/>
              <a:ext cx="3075876" cy="639059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263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2BA48F-A67B-2D47-A6FC-7EACB9BE0354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D4916D5-FAF0-2544-9E93-A3C55E50CCD1}"/>
              </a:ext>
            </a:extLst>
          </p:cNvPr>
          <p:cNvCxnSpPr>
            <a:cxnSpLocks/>
          </p:cNvCxnSpPr>
          <p:nvPr userDrawn="1"/>
        </p:nvCxnSpPr>
        <p:spPr>
          <a:xfrm>
            <a:off x="1035920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E70828-822B-7344-A74F-8A39E2738519}"/>
              </a:ext>
            </a:extLst>
          </p:cNvPr>
          <p:cNvCxnSpPr>
            <a:cxnSpLocks/>
          </p:cNvCxnSpPr>
          <p:nvPr userDrawn="1"/>
        </p:nvCxnSpPr>
        <p:spPr>
          <a:xfrm>
            <a:off x="239929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20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1" y="0"/>
            <a:ext cx="12192002" cy="6858001"/>
            <a:chOff x="-1" y="0"/>
            <a:chExt cx="14630401" cy="82296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1" y="0"/>
              <a:ext cx="14630399" cy="8229600"/>
            </a:xfrm>
            <a:prstGeom prst="rect">
              <a:avLst/>
            </a:prstGeom>
            <a:solidFill>
              <a:srgbClr val="2C41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Isosceles Triangle 12"/>
            <p:cNvSpPr/>
            <p:nvPr userDrawn="1"/>
          </p:nvSpPr>
          <p:spPr>
            <a:xfrm>
              <a:off x="7015388" y="614587"/>
              <a:ext cx="7615012" cy="7615010"/>
            </a:xfrm>
            <a:prstGeom prst="triangle">
              <a:avLst>
                <a:gd name="adj" fmla="val 100000"/>
              </a:avLst>
            </a:prstGeom>
            <a:solidFill>
              <a:srgbClr val="273C41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48FE48-C5C7-487A-ACCE-B52DB39FB0FC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79314" y="-33781"/>
            <a:ext cx="729460" cy="729461"/>
          </a:xfrm>
          <a:prstGeom prst="line">
            <a:avLst/>
          </a:prstGeom>
          <a:ln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6BB47158-CF79-3D48-B0ED-CEDBB9F582FA}"/>
              </a:ext>
            </a:extLst>
          </p:cNvPr>
          <p:cNvGrpSpPr/>
          <p:nvPr userDrawn="1"/>
        </p:nvGrpSpPr>
        <p:grpSpPr>
          <a:xfrm>
            <a:off x="11274807" y="6500980"/>
            <a:ext cx="935803" cy="357020"/>
            <a:chOff x="10723357" y="6044440"/>
            <a:chExt cx="935803" cy="35702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A42BB68-48D6-B84E-A697-5489982967C5}"/>
                </a:ext>
              </a:extLst>
            </p:cNvPr>
            <p:cNvSpPr/>
            <p:nvPr userDrawn="1"/>
          </p:nvSpPr>
          <p:spPr>
            <a:xfrm>
              <a:off x="11080378" y="6044440"/>
              <a:ext cx="578782" cy="357020"/>
            </a:xfrm>
            <a:prstGeom prst="rect">
              <a:avLst/>
            </a:pr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DE99581-BB51-8B4E-8BFB-B43B8C006A56}"/>
                </a:ext>
              </a:extLst>
            </p:cNvPr>
            <p:cNvSpPr/>
            <p:nvPr userDrawn="1"/>
          </p:nvSpPr>
          <p:spPr>
            <a:xfrm>
              <a:off x="10723357" y="6044440"/>
              <a:ext cx="357020" cy="357020"/>
            </a:xfrm>
            <a:custGeom>
              <a:avLst/>
              <a:gdLst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4" fmla="*/ 0 w 600635"/>
                <a:gd name="connsiteY4" fmla="*/ 0 h 600635"/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4" fmla="*/ 91440 w 600635"/>
                <a:gd name="connsiteY4" fmla="*/ 91440 h 600635"/>
                <a:gd name="connsiteX0" fmla="*/ 0 w 600635"/>
                <a:gd name="connsiteY0" fmla="*/ 0 h 600635"/>
                <a:gd name="connsiteX1" fmla="*/ 600635 w 600635"/>
                <a:gd name="connsiteY1" fmla="*/ 0 h 600635"/>
                <a:gd name="connsiteX2" fmla="*/ 600635 w 600635"/>
                <a:gd name="connsiteY2" fmla="*/ 600635 h 600635"/>
                <a:gd name="connsiteX3" fmla="*/ 0 w 600635"/>
                <a:gd name="connsiteY3" fmla="*/ 600635 h 600635"/>
                <a:gd name="connsiteX0" fmla="*/ 600635 w 600635"/>
                <a:gd name="connsiteY0" fmla="*/ 0 h 600635"/>
                <a:gd name="connsiteX1" fmla="*/ 600635 w 600635"/>
                <a:gd name="connsiteY1" fmla="*/ 600635 h 600635"/>
                <a:gd name="connsiteX2" fmla="*/ 0 w 600635"/>
                <a:gd name="connsiteY2" fmla="*/ 600635 h 600635"/>
                <a:gd name="connsiteX0" fmla="*/ 600635 w 600635"/>
                <a:gd name="connsiteY0" fmla="*/ 0 h 600635"/>
                <a:gd name="connsiteX1" fmla="*/ 600635 w 600635"/>
                <a:gd name="connsiteY1" fmla="*/ 600635 h 600635"/>
                <a:gd name="connsiteX2" fmla="*/ 0 w 600635"/>
                <a:gd name="connsiteY2" fmla="*/ 600635 h 600635"/>
                <a:gd name="connsiteX3" fmla="*/ 600635 w 600635"/>
                <a:gd name="connsiteY3" fmla="*/ 0 h 6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635" h="600635">
                  <a:moveTo>
                    <a:pt x="600635" y="0"/>
                  </a:moveTo>
                  <a:lnTo>
                    <a:pt x="600635" y="600635"/>
                  </a:lnTo>
                  <a:lnTo>
                    <a:pt x="0" y="600635"/>
                  </a:lnTo>
                  <a:lnTo>
                    <a:pt x="600635" y="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ECDA9BE-302D-3A43-9526-F1D32A93246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412513" y="6581777"/>
            <a:ext cx="2743200" cy="246888"/>
          </a:xfrm>
          <a:prstGeom prst="rect">
            <a:avLst/>
          </a:prstGeom>
        </p:spPr>
        <p:txBody>
          <a:bodyPr anchor="ctr"/>
          <a:lstStyle>
            <a:lvl1pPr marL="0" algn="r" defTabSz="914400" rtl="0" eaLnBrk="1" latinLnBrk="0" hangingPunct="1">
              <a:defRPr lang="en-US" sz="700" b="1" i="0" kern="1200" smtClean="0">
                <a:solidFill>
                  <a:schemeClr val="bg1">
                    <a:lumMod val="95000"/>
                  </a:schemeClr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</a:lstStyle>
          <a:p>
            <a:fld id="{4882F0A8-AFA6-49CE-B6CC-1178C2E1F7D1}" type="slidenum">
              <a:rPr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81B6C4-89B6-1148-9766-336E009D5DB7}"/>
              </a:ext>
            </a:extLst>
          </p:cNvPr>
          <p:cNvGrpSpPr/>
          <p:nvPr userDrawn="1"/>
        </p:nvGrpSpPr>
        <p:grpSpPr>
          <a:xfrm>
            <a:off x="-18611" y="-3614"/>
            <a:ext cx="2738058" cy="637229"/>
            <a:chOff x="-20907" y="-3614"/>
            <a:chExt cx="3075876" cy="715849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15364489-8C66-3C4A-8080-4256499E4E64}"/>
                </a:ext>
              </a:extLst>
            </p:cNvPr>
            <p:cNvSpPr/>
            <p:nvPr userDrawn="1"/>
          </p:nvSpPr>
          <p:spPr>
            <a:xfrm rot="10800000">
              <a:off x="-3" y="287693"/>
              <a:ext cx="2043377" cy="424542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FD72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D9993FD-531C-2047-B236-05621070DC9E}"/>
                </a:ext>
              </a:extLst>
            </p:cNvPr>
            <p:cNvSpPr/>
            <p:nvPr userDrawn="1"/>
          </p:nvSpPr>
          <p:spPr>
            <a:xfrm rot="10800000">
              <a:off x="-20907" y="-3614"/>
              <a:ext cx="3075876" cy="639059"/>
            </a:xfrm>
            <a:custGeom>
              <a:avLst/>
              <a:gdLst>
                <a:gd name="connsiteX0" fmla="*/ 503835 w 2090542"/>
                <a:gd name="connsiteY0" fmla="*/ 0 h 434340"/>
                <a:gd name="connsiteX1" fmla="*/ 2090542 w 2090542"/>
                <a:gd name="connsiteY1" fmla="*/ 0 h 434340"/>
                <a:gd name="connsiteX2" fmla="*/ 2090542 w 2090542"/>
                <a:gd name="connsiteY2" fmla="*/ 434340 h 434340"/>
                <a:gd name="connsiteX3" fmla="*/ 0 w 2090542"/>
                <a:gd name="connsiteY3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0542" h="434340">
                  <a:moveTo>
                    <a:pt x="503835" y="0"/>
                  </a:moveTo>
                  <a:lnTo>
                    <a:pt x="2090542" y="0"/>
                  </a:lnTo>
                  <a:lnTo>
                    <a:pt x="2090542" y="434340"/>
                  </a:lnTo>
                  <a:lnTo>
                    <a:pt x="0" y="434340"/>
                  </a:lnTo>
                  <a:close/>
                </a:path>
              </a:pathLst>
            </a:custGeom>
            <a:solidFill>
              <a:srgbClr val="263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2BA48F-A67B-2D47-A6FC-7EACB9BE0354}"/>
              </a:ext>
            </a:extLst>
          </p:cNvPr>
          <p:cNvCxnSpPr>
            <a:cxnSpLocks/>
          </p:cNvCxnSpPr>
          <p:nvPr userDrawn="1"/>
        </p:nvCxnSpPr>
        <p:spPr>
          <a:xfrm>
            <a:off x="16268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D4916D5-FAF0-2544-9E93-A3C55E50CCD1}"/>
              </a:ext>
            </a:extLst>
          </p:cNvPr>
          <p:cNvCxnSpPr>
            <a:cxnSpLocks/>
          </p:cNvCxnSpPr>
          <p:nvPr userDrawn="1"/>
        </p:nvCxnSpPr>
        <p:spPr>
          <a:xfrm>
            <a:off x="1035920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E70828-822B-7344-A74F-8A39E2738519}"/>
              </a:ext>
            </a:extLst>
          </p:cNvPr>
          <p:cNvCxnSpPr>
            <a:cxnSpLocks/>
          </p:cNvCxnSpPr>
          <p:nvPr userDrawn="1"/>
        </p:nvCxnSpPr>
        <p:spPr>
          <a:xfrm>
            <a:off x="2399295" y="6581774"/>
            <a:ext cx="617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38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gor.roitburg@stretto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4" Type="http://schemas.openxmlformats.org/officeDocument/2006/relationships/hyperlink" Target="mailto:eboltz@johnorcutt.co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cornell.edu/uscode/text/11/727" TargetMode="External"/><Relationship Id="rId7" Type="http://schemas.openxmlformats.org/officeDocument/2006/relationships/hyperlink" Target="https://www.law.cornell.edu/topn/internal_revenue_code_of_19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law.cornell.edu/uscode/text/11/523#fn002026" TargetMode="External"/><Relationship Id="rId5" Type="http://schemas.openxmlformats.org/officeDocument/2006/relationships/hyperlink" Target="https://www.law.cornell.edu/uscode/text/11/1192" TargetMode="External"/><Relationship Id="rId4" Type="http://schemas.openxmlformats.org/officeDocument/2006/relationships/hyperlink" Target="https://www.law.cornell.edu/uscode/text/11/114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5B0E6B8-16D0-5D48-B3B1-CCEC58C586A1}"/>
              </a:ext>
            </a:extLst>
          </p:cNvPr>
          <p:cNvSpPr/>
          <p:nvPr userDrawn="1"/>
        </p:nvSpPr>
        <p:spPr>
          <a:xfrm>
            <a:off x="-1" y="0"/>
            <a:ext cx="12192000" cy="6858001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C513B19-A1B4-EB4F-B52B-8CC9F0809D99}"/>
              </a:ext>
            </a:extLst>
          </p:cNvPr>
          <p:cNvCxnSpPr>
            <a:cxnSpLocks/>
          </p:cNvCxnSpPr>
          <p:nvPr/>
        </p:nvCxnSpPr>
        <p:spPr>
          <a:xfrm flipV="1">
            <a:off x="6970783" y="4599177"/>
            <a:ext cx="2255491" cy="2255493"/>
          </a:xfrm>
          <a:prstGeom prst="line">
            <a:avLst/>
          </a:prstGeom>
          <a:ln>
            <a:solidFill>
              <a:srgbClr val="FD7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CBA9537-F2EC-C24A-B70D-1275DE541BB9}"/>
              </a:ext>
            </a:extLst>
          </p:cNvPr>
          <p:cNvSpPr/>
          <p:nvPr/>
        </p:nvSpPr>
        <p:spPr>
          <a:xfrm>
            <a:off x="1954060" y="6332669"/>
            <a:ext cx="9121482" cy="525331"/>
          </a:xfrm>
          <a:prstGeom prst="rect">
            <a:avLst/>
          </a:prstGeom>
          <a:solidFill>
            <a:srgbClr val="173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6" name="Isosceles Triangle 12">
            <a:extLst>
              <a:ext uri="{FF2B5EF4-FFF2-40B4-BE49-F238E27FC236}">
                <a16:creationId xmlns:a16="http://schemas.microsoft.com/office/drawing/2014/main" id="{2AD7EE05-6E49-FD4D-8128-5B26E175CF14}"/>
              </a:ext>
            </a:extLst>
          </p:cNvPr>
          <p:cNvSpPr/>
          <p:nvPr userDrawn="1"/>
        </p:nvSpPr>
        <p:spPr>
          <a:xfrm rot="10800000">
            <a:off x="-7376" y="0"/>
            <a:ext cx="6661550" cy="6661549"/>
          </a:xfrm>
          <a:prstGeom prst="triangle">
            <a:avLst>
              <a:gd name="adj" fmla="val 100000"/>
            </a:avLst>
          </a:prstGeom>
          <a:solidFill>
            <a:srgbClr val="273C4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12">
            <a:extLst>
              <a:ext uri="{FF2B5EF4-FFF2-40B4-BE49-F238E27FC236}">
                <a16:creationId xmlns:a16="http://schemas.microsoft.com/office/drawing/2014/main" id="{E7DE987A-1F9D-BF40-BE57-C9EB2A308EC0}"/>
              </a:ext>
            </a:extLst>
          </p:cNvPr>
          <p:cNvSpPr/>
          <p:nvPr/>
        </p:nvSpPr>
        <p:spPr>
          <a:xfrm>
            <a:off x="9608048" y="4274049"/>
            <a:ext cx="2583952" cy="2583951"/>
          </a:xfrm>
          <a:prstGeom prst="triangle">
            <a:avLst>
              <a:gd name="adj" fmla="val 100000"/>
            </a:avLst>
          </a:prstGeom>
          <a:solidFill>
            <a:srgbClr val="2A3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12">
            <a:extLst>
              <a:ext uri="{FF2B5EF4-FFF2-40B4-BE49-F238E27FC236}">
                <a16:creationId xmlns:a16="http://schemas.microsoft.com/office/drawing/2014/main" id="{DF451B44-860F-F545-99CD-CDB474FA3E5D}"/>
              </a:ext>
            </a:extLst>
          </p:cNvPr>
          <p:cNvSpPr/>
          <p:nvPr/>
        </p:nvSpPr>
        <p:spPr>
          <a:xfrm>
            <a:off x="1428727" y="6332668"/>
            <a:ext cx="525332" cy="525332"/>
          </a:xfrm>
          <a:prstGeom prst="triangle">
            <a:avLst>
              <a:gd name="adj" fmla="val 100000"/>
            </a:avLst>
          </a:prstGeom>
          <a:solidFill>
            <a:srgbClr val="173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CFA8A33-16BF-DA42-9D7F-B65B4DA0A20A}"/>
              </a:ext>
            </a:extLst>
          </p:cNvPr>
          <p:cNvCxnSpPr>
            <a:cxnSpLocks/>
          </p:cNvCxnSpPr>
          <p:nvPr/>
        </p:nvCxnSpPr>
        <p:spPr>
          <a:xfrm>
            <a:off x="955240" y="5080400"/>
            <a:ext cx="222207" cy="0"/>
          </a:xfrm>
          <a:prstGeom prst="line">
            <a:avLst/>
          </a:prstGeom>
          <a:ln w="19050">
            <a:solidFill>
              <a:srgbClr val="FD72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4373588-87D9-F844-87A1-23935871D832}"/>
              </a:ext>
            </a:extLst>
          </p:cNvPr>
          <p:cNvSpPr txBox="1"/>
          <p:nvPr/>
        </p:nvSpPr>
        <p:spPr>
          <a:xfrm>
            <a:off x="950504" y="3042380"/>
            <a:ext cx="9661100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Bio Sans ExtraLight" panose="020B0306020202040204" pitchFamily="34" charset="77"/>
              </a:rPr>
              <a:t>Discharging and Managing Federal Student Loans in Bankruptcy: A New Era</a:t>
            </a:r>
            <a:endParaRPr lang="en-US" sz="4400" i="1" dirty="0">
              <a:solidFill>
                <a:schemeClr val="bg1"/>
              </a:solidFill>
              <a:latin typeface="Bio Sans ExtraLight" panose="020B0306020202040204" pitchFamily="34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E63B49-0DA3-9842-9AB5-1AAD2593AB11}"/>
              </a:ext>
            </a:extLst>
          </p:cNvPr>
          <p:cNvSpPr txBox="1"/>
          <p:nvPr/>
        </p:nvSpPr>
        <p:spPr>
          <a:xfrm>
            <a:off x="955240" y="5229301"/>
            <a:ext cx="399254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io Sans" panose="020B0506020202040204" pitchFamily="34" charset="77"/>
              </a:rPr>
              <a:t>October 2023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039983-05A6-444A-9241-708730D2269F}"/>
              </a:ext>
            </a:extLst>
          </p:cNvPr>
          <p:cNvSpPr/>
          <p:nvPr/>
        </p:nvSpPr>
        <p:spPr>
          <a:xfrm>
            <a:off x="1" y="0"/>
            <a:ext cx="3005846" cy="250521"/>
          </a:xfrm>
          <a:prstGeom prst="rect">
            <a:avLst/>
          </a:prstGeom>
          <a:solidFill>
            <a:srgbClr val="FD72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Isosceles Triangle 12">
            <a:extLst>
              <a:ext uri="{FF2B5EF4-FFF2-40B4-BE49-F238E27FC236}">
                <a16:creationId xmlns:a16="http://schemas.microsoft.com/office/drawing/2014/main" id="{E3D10AE8-E1DF-D444-A564-AAB14BB72E5A}"/>
              </a:ext>
            </a:extLst>
          </p:cNvPr>
          <p:cNvSpPr/>
          <p:nvPr/>
        </p:nvSpPr>
        <p:spPr>
          <a:xfrm rot="10800000">
            <a:off x="3005847" y="-1"/>
            <a:ext cx="251971" cy="251971"/>
          </a:xfrm>
          <a:prstGeom prst="triangle">
            <a:avLst>
              <a:gd name="adj" fmla="val 100000"/>
            </a:avLst>
          </a:prstGeom>
          <a:solidFill>
            <a:srgbClr val="FD72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954EA29-D3FB-2E44-B1AC-BCC1FE6AF010}"/>
              </a:ext>
            </a:extLst>
          </p:cNvPr>
          <p:cNvCxnSpPr>
            <a:cxnSpLocks/>
          </p:cNvCxnSpPr>
          <p:nvPr/>
        </p:nvCxnSpPr>
        <p:spPr>
          <a:xfrm flipV="1">
            <a:off x="6011693" y="-63381"/>
            <a:ext cx="1316386" cy="13163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FB23BE6-343E-AB43-8105-AC599D4F8574}"/>
              </a:ext>
            </a:extLst>
          </p:cNvPr>
          <p:cNvGrpSpPr/>
          <p:nvPr/>
        </p:nvGrpSpPr>
        <p:grpSpPr>
          <a:xfrm rot="5400000" flipH="1">
            <a:off x="11456440" y="6122441"/>
            <a:ext cx="1316387" cy="154731"/>
            <a:chOff x="7941089" y="4123608"/>
            <a:chExt cx="2143667" cy="25197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C12660D-30B6-6845-8C0E-197A28545F41}"/>
                </a:ext>
              </a:extLst>
            </p:cNvPr>
            <p:cNvSpPr/>
            <p:nvPr/>
          </p:nvSpPr>
          <p:spPr>
            <a:xfrm>
              <a:off x="7941089" y="4123609"/>
              <a:ext cx="1891694" cy="250521"/>
            </a:xfrm>
            <a:prstGeom prst="rect">
              <a:avLst/>
            </a:prstGeom>
            <a:solidFill>
              <a:srgbClr val="FD7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Isosceles Triangle 12">
              <a:extLst>
                <a:ext uri="{FF2B5EF4-FFF2-40B4-BE49-F238E27FC236}">
                  <a16:creationId xmlns:a16="http://schemas.microsoft.com/office/drawing/2014/main" id="{E8EED42F-9855-AF42-8E3B-5132477541EB}"/>
                </a:ext>
              </a:extLst>
            </p:cNvPr>
            <p:cNvSpPr/>
            <p:nvPr/>
          </p:nvSpPr>
          <p:spPr>
            <a:xfrm rot="10800000">
              <a:off x="9832785" y="4123608"/>
              <a:ext cx="251971" cy="251971"/>
            </a:xfrm>
            <a:prstGeom prst="triangle">
              <a:avLst>
                <a:gd name="adj" fmla="val 100000"/>
              </a:avLst>
            </a:prstGeom>
            <a:solidFill>
              <a:srgbClr val="FD7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50" y="694497"/>
            <a:ext cx="2603218" cy="3718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836FAE-B7FC-AD85-35BF-0DCB69C94F86}"/>
              </a:ext>
            </a:extLst>
          </p:cNvPr>
          <p:cNvSpPr txBox="1"/>
          <p:nvPr/>
        </p:nvSpPr>
        <p:spPr>
          <a:xfrm>
            <a:off x="950504" y="5726923"/>
            <a:ext cx="399254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Bio Sans" panose="020B0506020202040204" pitchFamily="34" charset="77"/>
              </a:rPr>
              <a:t>Privileged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4490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61217" y="1623751"/>
            <a:ext cx="991966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Currently ONLY applies to Direct loans</a:t>
            </a:r>
          </a:p>
          <a:p>
            <a:pPr marL="914400" lvl="1" indent="-457200"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Can consolidate FFEL but ONLY before BK filed (WARNING: consolidating after BK filing creates a post petition debt)</a:t>
            </a: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FBFBFC"/>
              </a:solidFill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Does not limit potential discharge to specific bankruptcy chapters.</a:t>
            </a:r>
          </a:p>
          <a:p>
            <a:pPr marL="1143000" lvl="1" indent="-457200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FBFBFC"/>
              </a:solidFill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Partial discharge specifically called for where appropriate and permissible.  Paragraph IV(E)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FBFBFC"/>
              </a:solidFill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Footnote #22:</a:t>
            </a:r>
          </a:p>
          <a:p>
            <a:pPr lvl="1"/>
            <a:r>
              <a:rPr lang="en-US" sz="2000" i="1" dirty="0">
                <a:solidFill>
                  <a:srgbClr val="FBFBFC"/>
                </a:solidFill>
                <a:latin typeface="Bio Sans Light" panose="020B0406020202040204" pitchFamily="34" charset="0"/>
              </a:rPr>
              <a:t>This memorandum applies only to future bankruptcy proceedings, as well as (wherever practical) matters pending as of the date of this Guidance. </a:t>
            </a:r>
            <a:endParaRPr lang="en-US" sz="2000" i="1" dirty="0">
              <a:solidFill>
                <a:srgbClr val="FBFBFC"/>
              </a:solidFill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800100" lvl="1" indent="-342900"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Can you reopen case…?  Maybe…appears to be a case-by-case analysis by court.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61925" y="23181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THE DOJ GUIDANCE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E09C13-7D9C-0E7C-82EC-D8D35EE724A5}"/>
              </a:ext>
            </a:extLst>
          </p:cNvPr>
          <p:cNvSpPr txBox="1"/>
          <p:nvPr/>
        </p:nvSpPr>
        <p:spPr>
          <a:xfrm>
            <a:off x="361217" y="901396"/>
            <a:ext cx="100752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 pitchFamily="34" charset="0"/>
              </a:rPr>
              <a:t>U.S. Department of Justice Guidance 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BFBFC"/>
              </a:solidFill>
              <a:effectLst/>
              <a:uLnTx/>
              <a:uFillTx/>
              <a:latin typeface="Bio Sans ExtraLight" panose="020B03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7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3532F-87F0-F153-2642-6569B967DA67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7F3CDB-683E-5905-FCBE-56C6F1B0E148}"/>
              </a:ext>
            </a:extLst>
          </p:cNvPr>
          <p:cNvSpPr txBox="1"/>
          <p:nvPr/>
        </p:nvSpPr>
        <p:spPr>
          <a:xfrm>
            <a:off x="377400" y="989699"/>
            <a:ext cx="10660135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 pitchFamily="34" charset="0"/>
              </a:rPr>
              <a:t>U.S. Department of Justice </a:t>
            </a:r>
            <a:r>
              <a:rPr lang="fr-FR" sz="3200" dirty="0">
                <a:solidFill>
                  <a:srgbClr val="FBFBFC"/>
                </a:solidFill>
                <a:latin typeface="Bio Sans ExtraLight" panose="020B0306020202040204" pitchFamily="34" charset="0"/>
              </a:rPr>
              <a:t>Guidance – Basic </a:t>
            </a:r>
            <a:r>
              <a:rPr lang="fr-FR" sz="3200" dirty="0" err="1">
                <a:solidFill>
                  <a:srgbClr val="FBFBFC"/>
                </a:solidFill>
                <a:latin typeface="Bio Sans ExtraLight" panose="020B0306020202040204" pitchFamily="34" charset="0"/>
              </a:rPr>
              <a:t>Procedures</a:t>
            </a:r>
            <a:endParaRPr lang="fr-FR" sz="3200" dirty="0">
              <a:solidFill>
                <a:srgbClr val="FBFBFC"/>
              </a:solidFill>
              <a:latin typeface="Bio Sans ExtraLight" panose="020B0306020202040204" pitchFamily="34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8FC8EBB-56C4-79E2-E0D9-170A03C0B4D3}"/>
              </a:ext>
            </a:extLst>
          </p:cNvPr>
          <p:cNvSpPr txBox="1">
            <a:spLocks/>
          </p:cNvSpPr>
          <p:nvPr/>
        </p:nvSpPr>
        <p:spPr>
          <a:xfrm>
            <a:off x="205468" y="206838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THE DOJ GUIDANCE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7A07B9-F9C4-E372-5B1B-7B390FC6889B}"/>
              </a:ext>
            </a:extLst>
          </p:cNvPr>
          <p:cNvSpPr txBox="1"/>
          <p:nvPr/>
        </p:nvSpPr>
        <p:spPr>
          <a:xfrm>
            <a:off x="377400" y="1800045"/>
            <a:ext cx="10222854" cy="5075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FD7251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To initiate, an adversary under 523(a)(8) must be filed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sz="2000" dirty="0">
                <a:solidFill>
                  <a:prstClr val="white"/>
                </a:solidFill>
                <a:latin typeface="Bio Sans Light" panose="020B0406020202040204" pitchFamily="34" charset="0"/>
              </a:rPr>
              <a:t>Make sure correct entities are served with the Complaint and Summons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dirty="0">
                <a:solidFill>
                  <a:prstClr val="white"/>
                </a:solidFill>
                <a:latin typeface="Bio Sans Light" panose="020B0406020202040204" pitchFamily="34" charset="0"/>
              </a:rPr>
              <a:t>Should be made in accordance with Bankruptcy Rule 7004(b)(5)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United States Department of Education                          US Attorney’s Office (Texas Jurisdiction)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400 Maryland Ave., SW                                   AND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Washington, DC 20202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endParaRPr lang="en-US" sz="1600" dirty="0">
              <a:solidFill>
                <a:prstClr val="white"/>
              </a:solidFill>
              <a:latin typeface="Bio Sans Light" panose="020B0406020202040204" pitchFamily="34" charset="0"/>
            </a:endParaRP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Attorney General of the United States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U.S. Department of Justice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950 Pennsylvania Avenue, NW Washington, DC 20530-0001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endParaRPr lang="en-US" sz="1600" dirty="0">
              <a:solidFill>
                <a:prstClr val="white"/>
              </a:solidFill>
              <a:latin typeface="Bio Sans Light" panose="020B0406020202040204" pitchFamily="34" charset="0"/>
            </a:endParaRPr>
          </a:p>
          <a:p>
            <a:pPr lvl="2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r>
              <a:rPr lang="en-US" sz="2000" dirty="0">
                <a:solidFill>
                  <a:srgbClr val="FD7251"/>
                </a:solidFill>
                <a:latin typeface="Bio Sans Light" panose="020B0406020202040204" pitchFamily="34" charset="0"/>
              </a:rPr>
              <a:t>Practice Pointer</a:t>
            </a:r>
            <a:r>
              <a:rPr lang="en-US" sz="2000" dirty="0">
                <a:solidFill>
                  <a:prstClr val="white"/>
                </a:solidFill>
                <a:latin typeface="Bio Sans Light" panose="020B0406020202040204" pitchFamily="34" charset="0"/>
              </a:rPr>
              <a:t>: Once Complaint filed, extend answer date or stay proceedings for 120 days by consent motion</a:t>
            </a:r>
          </a:p>
          <a:p>
            <a:pPr lvl="3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defRPr/>
            </a:pPr>
            <a:endParaRPr lang="en-US" sz="1600" dirty="0">
              <a:solidFill>
                <a:prstClr val="white"/>
              </a:solidFill>
              <a:latin typeface="Bio Sans Light" panose="020B04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0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3532F-87F0-F153-2642-6569B967DA67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7F3CDB-683E-5905-FCBE-56C6F1B0E148}"/>
              </a:ext>
            </a:extLst>
          </p:cNvPr>
          <p:cNvSpPr txBox="1"/>
          <p:nvPr/>
        </p:nvSpPr>
        <p:spPr>
          <a:xfrm>
            <a:off x="377400" y="989699"/>
            <a:ext cx="10660135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 pitchFamily="34" charset="0"/>
              </a:rPr>
              <a:t>U.S. Department of Justice </a:t>
            </a:r>
            <a:r>
              <a:rPr lang="fr-FR" sz="3200" dirty="0">
                <a:solidFill>
                  <a:srgbClr val="FBFBFC"/>
                </a:solidFill>
                <a:latin typeface="Bio Sans ExtraLight" panose="020B0306020202040204" pitchFamily="34" charset="0"/>
              </a:rPr>
              <a:t>Guidance – Basic </a:t>
            </a:r>
            <a:r>
              <a:rPr lang="fr-FR" sz="3200" dirty="0" err="1">
                <a:solidFill>
                  <a:srgbClr val="FBFBFC"/>
                </a:solidFill>
                <a:latin typeface="Bio Sans ExtraLight" panose="020B0306020202040204" pitchFamily="34" charset="0"/>
              </a:rPr>
              <a:t>Procedures</a:t>
            </a:r>
            <a:endParaRPr lang="fr-FR" sz="3200" dirty="0">
              <a:solidFill>
                <a:srgbClr val="FBFBFC"/>
              </a:solidFill>
              <a:latin typeface="Bio Sans ExtraLight" panose="020B0306020202040204" pitchFamily="34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8FC8EBB-56C4-79E2-E0D9-170A03C0B4D3}"/>
              </a:ext>
            </a:extLst>
          </p:cNvPr>
          <p:cNvSpPr txBox="1">
            <a:spLocks/>
          </p:cNvSpPr>
          <p:nvPr/>
        </p:nvSpPr>
        <p:spPr>
          <a:xfrm>
            <a:off x="205468" y="206838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THE DOJ GUIDANCE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7A07B9-F9C4-E372-5B1B-7B390FC6889B}"/>
              </a:ext>
            </a:extLst>
          </p:cNvPr>
          <p:cNvSpPr txBox="1"/>
          <p:nvPr/>
        </p:nvSpPr>
        <p:spPr>
          <a:xfrm>
            <a:off x="377400" y="1800045"/>
            <a:ext cx="1022285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FD7251"/>
              </a:buClr>
              <a:buFont typeface="+mj-lt"/>
              <a:buAutoNum type="arabicPeriod" startAt="2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After adversary is filed, debtor must provide completed Attestation to the </a:t>
            </a:r>
            <a:r>
              <a:rPr lang="en-US" sz="2400" dirty="0" err="1">
                <a:solidFill>
                  <a:srgbClr val="FBFBFC"/>
                </a:solidFill>
                <a:latin typeface="Bio Sans Light" panose="020B0406020202040204" pitchFamily="34" charset="0"/>
              </a:rPr>
              <a:t>DoJ</a:t>
            </a: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 (most request by email)</a:t>
            </a:r>
          </a:p>
          <a:p>
            <a:pPr marL="914400" lvl="1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Debtor lacks current ability to pay the student loans</a:t>
            </a:r>
          </a:p>
          <a:p>
            <a:pPr marL="914400" lvl="1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Debtor’s inability to pay is likely to persist in the future</a:t>
            </a:r>
          </a:p>
          <a:p>
            <a:pPr marL="914400" lvl="1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Debtor has made a good faith effort to repay the student loans</a:t>
            </a:r>
          </a:p>
          <a:p>
            <a:pPr marL="914400" lvl="1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FBFBFC"/>
              </a:solidFill>
              <a:latin typeface="Bio Sans Light" panose="020B0406020202040204" pitchFamily="34" charset="0"/>
            </a:endParaRPr>
          </a:p>
          <a:p>
            <a:pPr marL="457200" indent="-457200">
              <a:buClr>
                <a:srgbClr val="FD7251"/>
              </a:buClr>
              <a:buFont typeface="+mj-lt"/>
              <a:buAutoNum type="arabicPeriod" startAt="2"/>
            </a:pPr>
            <a:r>
              <a:rPr lang="en-US" sz="2400" dirty="0" err="1">
                <a:solidFill>
                  <a:srgbClr val="FBFBFC"/>
                </a:solidFill>
                <a:latin typeface="Bio Sans Light" panose="020B0406020202040204" pitchFamily="34" charset="0"/>
              </a:rPr>
              <a:t>DoJ</a:t>
            </a: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 “consults proactively” with DoE to determine if discharge should be granted</a:t>
            </a:r>
          </a:p>
          <a:p>
            <a:pPr marL="457200" indent="-457200">
              <a:buClr>
                <a:srgbClr val="FD7251"/>
              </a:buClr>
              <a:buFont typeface="+mj-lt"/>
              <a:buAutoNum type="arabicPeriod" startAt="2"/>
            </a:pPr>
            <a:endParaRPr lang="en-US" sz="2400" dirty="0">
              <a:solidFill>
                <a:srgbClr val="FBFBFC"/>
              </a:solidFill>
              <a:latin typeface="Bio Sans Light" panose="020B0406020202040204" pitchFamily="34" charset="0"/>
            </a:endParaRPr>
          </a:p>
          <a:p>
            <a:pPr marL="457200" indent="-457200">
              <a:buClr>
                <a:srgbClr val="FD7251"/>
              </a:buClr>
              <a:buFont typeface="+mj-lt"/>
              <a:buAutoNum type="arabicPeriod" startAt="2"/>
            </a:pPr>
            <a:r>
              <a:rPr lang="en-US" sz="2400" dirty="0" err="1">
                <a:solidFill>
                  <a:srgbClr val="FBFBFC"/>
                </a:solidFill>
                <a:latin typeface="Bio Sans Light" panose="020B0406020202040204" pitchFamily="34" charset="0"/>
              </a:rPr>
              <a:t>DoJ</a:t>
            </a: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 reports determination to Debtor</a:t>
            </a:r>
          </a:p>
          <a:p>
            <a:pPr marL="457200" indent="-457200">
              <a:buClr>
                <a:srgbClr val="FD7251"/>
              </a:buClr>
              <a:buFont typeface="+mj-lt"/>
              <a:buAutoNum type="arabicPeriod" startAt="2"/>
            </a:pPr>
            <a:endParaRPr lang="en-US" sz="2400" dirty="0">
              <a:solidFill>
                <a:srgbClr val="FBFBFC"/>
              </a:solidFill>
              <a:latin typeface="Bio Sans Light" panose="020B0406020202040204" pitchFamily="34" charset="0"/>
            </a:endParaRPr>
          </a:p>
          <a:p>
            <a:pPr>
              <a:buClr>
                <a:srgbClr val="FD7251"/>
              </a:buClr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If stipulation agreed to, work with AUSA to properly document and present to court.</a:t>
            </a:r>
          </a:p>
        </p:txBody>
      </p:sp>
    </p:spTree>
    <p:extLst>
      <p:ext uri="{BB962C8B-B14F-4D97-AF65-F5344CB8AC3E}">
        <p14:creationId xmlns:p14="http://schemas.microsoft.com/office/powerpoint/2010/main" val="2917431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2E5A-FBF6-1944-B365-0AEBA1C224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54183" y="3099661"/>
            <a:ext cx="11301530" cy="11778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BFBFC"/>
              </a:buClr>
            </a:pPr>
            <a:r>
              <a:rPr lang="en-US" sz="4400" dirty="0"/>
              <a:t>The Department of Justice Attestation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3532F-87F0-F153-2642-6569B967DA67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86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465387" y="1601259"/>
            <a:ext cx="9919666" cy="3922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Personal information</a:t>
            </a:r>
          </a:p>
          <a:p>
            <a:pPr marL="1028700" lvl="1" indent="-3429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Residence</a:t>
            </a:r>
          </a:p>
          <a:p>
            <a:pPr marL="1028700" lvl="1" indent="-3429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Household size and structure</a:t>
            </a:r>
          </a:p>
          <a:p>
            <a:pPr marL="457200" indent="-45720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Loan information</a:t>
            </a:r>
          </a:p>
          <a:p>
            <a:pPr marL="1143000" lvl="1" indent="-4572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Balance of loans</a:t>
            </a:r>
          </a:p>
          <a:p>
            <a:pPr marL="1143000" lvl="1" indent="-4572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Current repayment information</a:t>
            </a:r>
          </a:p>
          <a:p>
            <a:pPr marL="1143000" lvl="1" indent="-4572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Educational history</a:t>
            </a:r>
          </a:p>
          <a:p>
            <a:pPr marL="1143000" lvl="1" indent="-4572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Employment situation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88050" y="231875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THE DOJ ATTESTATION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C0CB5-6C5B-B908-8841-19DA9014613D}"/>
              </a:ext>
            </a:extLst>
          </p:cNvPr>
          <p:cNvSpPr txBox="1"/>
          <p:nvPr/>
        </p:nvSpPr>
        <p:spPr>
          <a:xfrm>
            <a:off x="387594" y="866263"/>
            <a:ext cx="100752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/>
              </a:rPr>
              <a:t>Section I</a:t>
            </a:r>
          </a:p>
        </p:txBody>
      </p:sp>
    </p:spTree>
    <p:extLst>
      <p:ext uri="{BB962C8B-B14F-4D97-AF65-F5344CB8AC3E}">
        <p14:creationId xmlns:p14="http://schemas.microsoft.com/office/powerpoint/2010/main" val="59808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87594" y="1601259"/>
            <a:ext cx="9919666" cy="365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Household gross income</a:t>
            </a:r>
          </a:p>
          <a:p>
            <a:pPr marL="1143000" lvl="1" indent="-4572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Includes all income from all sources in the household</a:t>
            </a:r>
          </a:p>
          <a:p>
            <a:pPr marL="1143000" lvl="1" indent="-4572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No exceptions (compare to form 122 “Means Test”)</a:t>
            </a:r>
          </a:p>
          <a:p>
            <a:pPr marL="1143000" lvl="1" indent="-4572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Income is the only element that must be documented</a:t>
            </a:r>
          </a:p>
          <a:p>
            <a:pPr marL="1600200" lvl="2" indent="-45720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BFBFC"/>
                </a:solidFill>
                <a:latin typeface="Bio Sans Light" panose="020B0406020202040204" pitchFamily="34" charset="0"/>
              </a:rPr>
              <a:t>Most recent tax return filed w/affirmation of no substantial change</a:t>
            </a:r>
          </a:p>
          <a:p>
            <a:pPr marL="1600200" lvl="2" indent="-45720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BFBFC"/>
                </a:solidFill>
                <a:latin typeface="Bio Sans Light" panose="020B0406020202040204" pitchFamily="34" charset="0"/>
              </a:rPr>
              <a:t>Pay advices from most recent two months of income*</a:t>
            </a:r>
          </a:p>
          <a:p>
            <a:pPr marL="1600200" lvl="2" indent="-45720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BFBFC"/>
                </a:solidFill>
                <a:latin typeface="Bio Sans Light" panose="020B0406020202040204" pitchFamily="34" charset="0"/>
              </a:rPr>
              <a:t>Other proof of gross household income from employment</a:t>
            </a:r>
          </a:p>
          <a:p>
            <a:pPr marL="1600200" lvl="2" indent="-45720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BFBFC"/>
                </a:solidFill>
                <a:latin typeface="Bio Sans Light" panose="020B0406020202040204" pitchFamily="34" charset="0"/>
              </a:rPr>
              <a:t>Other verification of sources of income other than employment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96759" y="238098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THE DOJ ATTESTATION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2695B-6A09-B9DA-B27B-66DBC2D13CFB}"/>
              </a:ext>
            </a:extLst>
          </p:cNvPr>
          <p:cNvSpPr txBox="1"/>
          <p:nvPr/>
        </p:nvSpPr>
        <p:spPr>
          <a:xfrm>
            <a:off x="387594" y="738272"/>
            <a:ext cx="100752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/>
              </a:rPr>
              <a:t>Section II - Current Income and Expenses</a:t>
            </a:r>
          </a:p>
        </p:txBody>
      </p:sp>
    </p:spTree>
    <p:extLst>
      <p:ext uri="{BB962C8B-B14F-4D97-AF65-F5344CB8AC3E}">
        <p14:creationId xmlns:p14="http://schemas.microsoft.com/office/powerpoint/2010/main" val="3250949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17926" y="1432575"/>
            <a:ext cx="9919666" cy="4629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Monthly expenses</a:t>
            </a:r>
          </a:p>
          <a:p>
            <a:pPr marL="1143000" lvl="1" indent="-45720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IRS </a:t>
            </a:r>
            <a:r>
              <a:rPr lang="en-US" sz="1600" b="1" u="sng" dirty="0">
                <a:solidFill>
                  <a:srgbClr val="FBFBFC"/>
                </a:solidFill>
                <a:latin typeface="Bio Sans Light" panose="020B0406020202040204" pitchFamily="34" charset="0"/>
              </a:rPr>
              <a:t>national</a:t>
            </a: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 standards are utilized for comparison for food, housekeeping supplies, apparel and services, personal care products and services and miscellaneous. Standards:</a:t>
            </a:r>
          </a:p>
          <a:p>
            <a:pPr marL="1657350" lvl="2" indent="-51435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FBFBFC"/>
                </a:solidFill>
                <a:latin typeface="Bio Sans Light" panose="020B0406020202040204" pitchFamily="34" charset="0"/>
              </a:rPr>
              <a:t>If debtor’s expenses are below IRS standard, no further inquiry needed, and debtor is allowed the full National Standard amount.</a:t>
            </a:r>
          </a:p>
          <a:p>
            <a:pPr marL="1657350" lvl="2" indent="-51435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FBFBFC"/>
                </a:solidFill>
                <a:latin typeface="Bio Sans Light" panose="020B0406020202040204" pitchFamily="34" charset="0"/>
              </a:rPr>
              <a:t>If debtor’s expenses are above the IRS standard, debtor can explain why and AUSA will consider explanation to determine allowance.</a:t>
            </a:r>
          </a:p>
          <a:p>
            <a:pPr marL="1200150" lvl="1" indent="-51435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Payroll deductions</a:t>
            </a:r>
          </a:p>
          <a:p>
            <a:pPr marL="1200150" lvl="1" indent="-514350">
              <a:lnSpc>
                <a:spcPct val="150000"/>
              </a:lnSpc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IRS </a:t>
            </a:r>
            <a:r>
              <a:rPr lang="en-US" sz="1600" b="1" u="sng" dirty="0">
                <a:solidFill>
                  <a:srgbClr val="FBFBFC"/>
                </a:solidFill>
                <a:latin typeface="Bio Sans Light" panose="020B0406020202040204" pitchFamily="34" charset="0"/>
              </a:rPr>
              <a:t>local</a:t>
            </a: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 standards are utilized for comparison for housing, utilities and transportation. AUSA will limit these to actual expenses. Standards:</a:t>
            </a:r>
          </a:p>
          <a:p>
            <a:pPr marL="1657350" lvl="2" indent="-51435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FBFBFC"/>
                </a:solidFill>
                <a:latin typeface="Bio Sans Light" panose="020B0406020202040204" pitchFamily="34" charset="0"/>
              </a:rPr>
              <a:t>If debtor’s expenses are below IRS standard, AUSA will use actual expenses.</a:t>
            </a:r>
          </a:p>
          <a:p>
            <a:pPr marL="1657350" lvl="2" indent="-51435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FBFBFC"/>
                </a:solidFill>
                <a:latin typeface="Bio Sans Light" panose="020B0406020202040204" pitchFamily="34" charset="0"/>
              </a:rPr>
              <a:t>If debtor’s expenses are above the IRS standard, AUSA will use the standard.</a:t>
            </a:r>
          </a:p>
          <a:p>
            <a:pPr marL="1657350" lvl="2" indent="-514350">
              <a:lnSpc>
                <a:spcPct val="150000"/>
              </a:lnSpc>
              <a:buClr>
                <a:srgbClr val="FD7251"/>
              </a:buCl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FBFBFC"/>
                </a:solidFill>
                <a:latin typeface="Bio Sans Light" panose="020B0406020202040204" pitchFamily="34" charset="0"/>
              </a:rPr>
              <a:t>Explanations still allowed by debtor and will be considered.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231594" y="218694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THE DOJ ATTESTATION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42CC41-B46B-3F45-D5C6-B0B0069FEE6D}"/>
              </a:ext>
            </a:extLst>
          </p:cNvPr>
          <p:cNvSpPr txBox="1"/>
          <p:nvPr/>
        </p:nvSpPr>
        <p:spPr>
          <a:xfrm>
            <a:off x="387593" y="738272"/>
            <a:ext cx="1075513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/>
              </a:rPr>
              <a:t>Section II - Current Income and Expenses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BFBFC"/>
              </a:solidFill>
              <a:effectLst/>
              <a:uLnTx/>
              <a:uFillTx/>
              <a:latin typeface="Bio Sans Light" panose="020B04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2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87594" y="1601259"/>
            <a:ext cx="1048810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Monthly expenses continued</a:t>
            </a:r>
          </a:p>
          <a:p>
            <a:pPr marL="1200150" lvl="1" indent="-514350"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Allowance of other necessary expenses (alimony, child support, babysitting, day care, nursery and preschool costs where reasonable and necessary)</a:t>
            </a:r>
          </a:p>
          <a:p>
            <a:pPr marL="2114550" lvl="3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Allowable if reasonable and necessary</a:t>
            </a:r>
          </a:p>
          <a:p>
            <a:pPr marL="1428750" lvl="2" indent="-285750"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FBFBFC"/>
              </a:solidFill>
              <a:latin typeface="Bio Sans Light" panose="020B0406020202040204" pitchFamily="34" charset="0"/>
            </a:endParaRPr>
          </a:p>
          <a:p>
            <a:pPr marL="1200150" lvl="1" indent="-514350">
              <a:buClr>
                <a:srgbClr val="FD7251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Allowance for reasonable expenses not incurred</a:t>
            </a:r>
          </a:p>
          <a:p>
            <a:pPr marL="2114550" lvl="3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Recognizes that debtor often forgoes what would be reasonable and necessary expenses due to budget constraints </a:t>
            </a:r>
          </a:p>
          <a:p>
            <a:pPr marL="2114550" lvl="3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Explicitly gives debtor ability to identify and explain these expenses</a:t>
            </a:r>
          </a:p>
          <a:p>
            <a:pPr marL="2114550" lvl="3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FBFBFC"/>
                </a:solidFill>
                <a:latin typeface="Bio Sans Light" panose="020B0406020202040204" pitchFamily="34" charset="0"/>
              </a:rPr>
              <a:t>AUSA will consider them in analysis</a:t>
            </a:r>
          </a:p>
          <a:p>
            <a:pPr marL="1428750" lvl="2" indent="-285750"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FBFBFC"/>
              </a:solidFill>
              <a:latin typeface="Bio Sans Light" panose="020B0406020202040204" pitchFamily="34" charset="0"/>
            </a:endParaRPr>
          </a:p>
          <a:p>
            <a:pPr marL="514350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Allowable expenses are then compared to income to determine current ability to pay</a:t>
            </a:r>
          </a:p>
          <a:p>
            <a:pPr marL="514350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FBFBFC"/>
              </a:solidFill>
              <a:latin typeface="Bio Sans Light" panose="020B0406020202040204" pitchFamily="34" charset="0"/>
            </a:endParaRPr>
          </a:p>
          <a:p>
            <a:pPr marL="514350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If bankruptcy is filed within 18 months of adversary, Schedules I and J may be used</a:t>
            </a:r>
          </a:p>
          <a:p>
            <a:pPr marL="514350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FBFBFC"/>
              </a:solidFill>
              <a:latin typeface="Bio Sans Light" panose="020B0406020202040204" pitchFamily="34" charset="0"/>
            </a:endParaRPr>
          </a:p>
          <a:p>
            <a:pPr marL="514350" indent="-51435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Student loan repayment estimates are to be based on the Standard Repayment Plan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18382" y="220654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THE DOJ ATTESTATION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523F9D-D8E3-A182-9E0C-153FE6F909C8}"/>
              </a:ext>
            </a:extLst>
          </p:cNvPr>
          <p:cNvSpPr txBox="1"/>
          <p:nvPr/>
        </p:nvSpPr>
        <p:spPr>
          <a:xfrm>
            <a:off x="387593" y="738272"/>
            <a:ext cx="1075513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/>
              </a:rPr>
              <a:t>Section II - Current Income and Expenses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BFBFC"/>
              </a:solidFill>
              <a:effectLst/>
              <a:uLnTx/>
              <a:uFillTx/>
              <a:latin typeface="Bio Sans Light" panose="020B04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80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87594" y="1431822"/>
            <a:ext cx="10382983" cy="4249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>
                <a:solidFill>
                  <a:prstClr val="white"/>
                </a:solidFill>
                <a:latin typeface="Bio Sans Light" panose="020B0406020202040204" pitchFamily="34" charset="0"/>
              </a:rPr>
              <a:t>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hecklist of five factors that raise a rebuttable presumption: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Debtor is over 65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Student loans have been in repayment status for at least 10 years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Debtor did not complete the education for which debt was incurred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Debtor has permanent disability or chronic injury, limiting ability to work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Debtor has been unemployed for 5 of the last 10 years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>
                <a:solidFill>
                  <a:prstClr val="white"/>
                </a:solidFill>
                <a:latin typeface="Bio Sans Light" panose="020B0406020202040204" pitchFamily="34" charset="0"/>
              </a:rPr>
              <a:t>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hecklist of five factors that are to be considered but do not raise a presumption: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Incurred loans in pursuit of degree but was unable to complete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Not currently employed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Employed but unable to obtain employment in field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Employed but income is insufficient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Any other circumstances that make it unlikely to pay in the future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222885" y="173403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THE DOJ ATTESTATION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444ECC-56BE-8406-7320-53E6FCB2D721}"/>
              </a:ext>
            </a:extLst>
          </p:cNvPr>
          <p:cNvSpPr txBox="1"/>
          <p:nvPr/>
        </p:nvSpPr>
        <p:spPr>
          <a:xfrm>
            <a:off x="387593" y="738272"/>
            <a:ext cx="1176811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/>
              </a:rPr>
              <a:t>Section III - Future Inability to Repay</a:t>
            </a:r>
          </a:p>
        </p:txBody>
      </p:sp>
    </p:spTree>
    <p:extLst>
      <p:ext uri="{BB962C8B-B14F-4D97-AF65-F5344CB8AC3E}">
        <p14:creationId xmlns:p14="http://schemas.microsoft.com/office/powerpoint/2010/main" val="3167078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87594" y="1601259"/>
            <a:ext cx="9919666" cy="4295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Utilizes objective criteria with factors to be considered: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Making a payment on the loans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Applying for deferment or forbearance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Applying for enrollment in IDR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Applying for consolidation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Responding to collection efforts of servicer/collection agent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Engaging with DOE “meaningfully” regarding repayment options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Engaged with a 3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 party “meaningfully” for assistance to resolve </a:t>
            </a: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student loan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 repayment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Additionally reviews debtor’s efforts to: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Obtain employment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Maximize income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Minimize expenses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Generally, handle their finances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Debtor inaction during the COVID moratoriums is explicitly not bad faith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44508" y="21951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THE DOJ ATTESTATION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D6433-B646-F745-EC5B-C7D99DCFFFD1}"/>
              </a:ext>
            </a:extLst>
          </p:cNvPr>
          <p:cNvSpPr txBox="1"/>
          <p:nvPr/>
        </p:nvSpPr>
        <p:spPr>
          <a:xfrm>
            <a:off x="387594" y="738272"/>
            <a:ext cx="100752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/>
              </a:rPr>
              <a:t>Section IV - Prior Efforts to Repay Loans</a:t>
            </a:r>
          </a:p>
        </p:txBody>
      </p:sp>
    </p:spTree>
    <p:extLst>
      <p:ext uri="{BB962C8B-B14F-4D97-AF65-F5344CB8AC3E}">
        <p14:creationId xmlns:p14="http://schemas.microsoft.com/office/powerpoint/2010/main" val="210970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Isosceles Triangle 5">
            <a:extLst>
              <a:ext uri="{FF2B5EF4-FFF2-40B4-BE49-F238E27FC236}">
                <a16:creationId xmlns:a16="http://schemas.microsoft.com/office/drawing/2014/main" id="{0F47D0C8-6637-FB46-B929-37AD28577502}"/>
              </a:ext>
            </a:extLst>
          </p:cNvPr>
          <p:cNvSpPr/>
          <p:nvPr/>
        </p:nvSpPr>
        <p:spPr>
          <a:xfrm rot="10800000">
            <a:off x="-2" y="-2"/>
            <a:ext cx="1001487" cy="1001487"/>
          </a:xfrm>
          <a:prstGeom prst="triangle">
            <a:avLst>
              <a:gd name="adj" fmla="val 100000"/>
            </a:avLst>
          </a:prstGeom>
          <a:solidFill>
            <a:schemeClr val="bg2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973257" y="6519335"/>
            <a:ext cx="5218743" cy="338666"/>
          </a:xfrm>
          <a:custGeom>
            <a:avLst/>
            <a:gdLst>
              <a:gd name="connsiteX0" fmla="*/ 471423 w 6262492"/>
              <a:gd name="connsiteY0" fmla="*/ 0 h 406399"/>
              <a:gd name="connsiteX1" fmla="*/ 6262492 w 6262492"/>
              <a:gd name="connsiteY1" fmla="*/ 0 h 406399"/>
              <a:gd name="connsiteX2" fmla="*/ 6262492 w 6262492"/>
              <a:gd name="connsiteY2" fmla="*/ 406399 h 406399"/>
              <a:gd name="connsiteX3" fmla="*/ 0 w 6262492"/>
              <a:gd name="connsiteY3" fmla="*/ 406399 h 40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2492" h="406399">
                <a:moveTo>
                  <a:pt x="471423" y="0"/>
                </a:moveTo>
                <a:lnTo>
                  <a:pt x="6262492" y="0"/>
                </a:lnTo>
                <a:lnTo>
                  <a:pt x="6262492" y="406399"/>
                </a:lnTo>
                <a:lnTo>
                  <a:pt x="0" y="406399"/>
                </a:lnTo>
                <a:close/>
              </a:path>
            </a:pathLst>
          </a:custGeom>
          <a:solidFill>
            <a:srgbClr val="273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449882" y="6157384"/>
            <a:ext cx="1742118" cy="361950"/>
          </a:xfrm>
          <a:custGeom>
            <a:avLst/>
            <a:gdLst>
              <a:gd name="connsiteX0" fmla="*/ 503835 w 2090542"/>
              <a:gd name="connsiteY0" fmla="*/ 0 h 434340"/>
              <a:gd name="connsiteX1" fmla="*/ 2090542 w 2090542"/>
              <a:gd name="connsiteY1" fmla="*/ 0 h 434340"/>
              <a:gd name="connsiteX2" fmla="*/ 2090542 w 2090542"/>
              <a:gd name="connsiteY2" fmla="*/ 434340 h 434340"/>
              <a:gd name="connsiteX3" fmla="*/ 0 w 2090542"/>
              <a:gd name="connsiteY3" fmla="*/ 434340 h 43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542" h="434340">
                <a:moveTo>
                  <a:pt x="503835" y="0"/>
                </a:moveTo>
                <a:lnTo>
                  <a:pt x="2090542" y="0"/>
                </a:lnTo>
                <a:lnTo>
                  <a:pt x="2090542" y="434340"/>
                </a:lnTo>
                <a:lnTo>
                  <a:pt x="0" y="434340"/>
                </a:lnTo>
                <a:close/>
              </a:path>
            </a:pathLst>
          </a:custGeom>
          <a:solidFill>
            <a:srgbClr val="FD7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81334" y="2229784"/>
            <a:ext cx="5392042" cy="617463"/>
            <a:chOff x="786741" y="1666406"/>
            <a:chExt cx="5392042" cy="617463"/>
          </a:xfrm>
        </p:grpSpPr>
        <p:sp>
          <p:nvSpPr>
            <p:cNvPr id="19" name="Oval 18"/>
            <p:cNvSpPr/>
            <p:nvPr/>
          </p:nvSpPr>
          <p:spPr>
            <a:xfrm>
              <a:off x="786741" y="1666406"/>
              <a:ext cx="617463" cy="617463"/>
            </a:xfrm>
            <a:prstGeom prst="ellipse">
              <a:avLst/>
            </a:prstGeom>
            <a:noFill/>
            <a:ln>
              <a:solidFill>
                <a:srgbClr val="FD72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786742" y="1795601"/>
              <a:ext cx="61746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o Sans" panose="020B0506020202040204" pitchFamily="34" charset="77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1592895" y="1795601"/>
              <a:ext cx="45858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lang="en-US" sz="2000" dirty="0">
                  <a:solidFill>
                    <a:schemeClr val="bg1"/>
                  </a:solidFill>
                  <a:latin typeface="Bio Sans" panose="020B0506020202040204" pitchFamily="34" charset="77"/>
                  <a:cs typeface="Arial" panose="020B0604020202020204" pitchFamily="34" charset="0"/>
                </a:rPr>
                <a:t>Dischargeability Standards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81334" y="4222330"/>
            <a:ext cx="617463" cy="617463"/>
            <a:chOff x="786741" y="3596214"/>
            <a:chExt cx="617463" cy="617463"/>
          </a:xfrm>
        </p:grpSpPr>
        <p:sp>
          <p:nvSpPr>
            <p:cNvPr id="22" name="Oval 21"/>
            <p:cNvSpPr/>
            <p:nvPr/>
          </p:nvSpPr>
          <p:spPr>
            <a:xfrm>
              <a:off x="786741" y="3596214"/>
              <a:ext cx="617463" cy="617463"/>
            </a:xfrm>
            <a:prstGeom prst="ellipse">
              <a:avLst/>
            </a:prstGeom>
            <a:noFill/>
            <a:ln>
              <a:solidFill>
                <a:srgbClr val="FD72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786742" y="3725409"/>
              <a:ext cx="61746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o Sans" panose="020B0506020202040204" pitchFamily="34" charset="77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968B532-7D9C-8D4F-BB1B-BCAA02469009}"/>
              </a:ext>
            </a:extLst>
          </p:cNvPr>
          <p:cNvSpPr txBox="1"/>
          <p:nvPr/>
        </p:nvSpPr>
        <p:spPr>
          <a:xfrm>
            <a:off x="786741" y="801120"/>
            <a:ext cx="5392042" cy="6562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250"/>
              </a:spcAft>
              <a:buClr>
                <a:srgbClr val="2C4146"/>
              </a:buClr>
              <a:buSzPct val="100000"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 ExtraLight" panose="020B0306020202040204" pitchFamily="34" charset="0"/>
                <a:ea typeface="+mn-ea"/>
                <a:cs typeface="Arial" panose="020B0604020202020204" pitchFamily="34" charset="0"/>
              </a:rPr>
              <a:t>Agenda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22522" y="2154488"/>
            <a:ext cx="7549077" cy="617463"/>
            <a:chOff x="786741" y="4560194"/>
            <a:chExt cx="7549077" cy="617463"/>
          </a:xfrm>
        </p:grpSpPr>
        <p:sp>
          <p:nvSpPr>
            <p:cNvPr id="27" name="Oval 26"/>
            <p:cNvSpPr/>
            <p:nvPr/>
          </p:nvSpPr>
          <p:spPr>
            <a:xfrm>
              <a:off x="786741" y="4560194"/>
              <a:ext cx="617463" cy="617463"/>
            </a:xfrm>
            <a:prstGeom prst="ellipse">
              <a:avLst/>
            </a:prstGeom>
            <a:noFill/>
            <a:ln>
              <a:solidFill>
                <a:srgbClr val="FD72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+mn-cs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786742" y="4685703"/>
              <a:ext cx="61746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lang="en-US" sz="2000" dirty="0">
                  <a:solidFill>
                    <a:schemeClr val="bg1"/>
                  </a:solidFill>
                  <a:latin typeface="Bio Sans" panose="020B0506020202040204" pitchFamily="34" charset="77"/>
                  <a:cs typeface="Arial" panose="020B0604020202020204" pitchFamily="34" charset="0"/>
                </a:rPr>
                <a:t>5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1592894" y="4694981"/>
              <a:ext cx="674292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indent="-227533" defTabSz="914400">
                <a:spcAft>
                  <a:spcPts val="1500"/>
                </a:spcAft>
                <a:buClr>
                  <a:srgbClr val="FFFFFF"/>
                </a:buClr>
                <a:buSzPct val="100000"/>
                <a:defRPr/>
              </a:pPr>
              <a:r>
                <a:rPr lang="en-US" sz="2000" dirty="0">
                  <a:solidFill>
                    <a:schemeClr val="bg1"/>
                  </a:solidFill>
                  <a:latin typeface="Bio Sans" panose="020B0506020202040204" pitchFamily="34" charset="77"/>
                  <a:cs typeface="Arial" panose="020B0604020202020204" pitchFamily="34" charset="0"/>
                </a:rPr>
                <a:t>Client Representation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81334" y="3227269"/>
            <a:ext cx="5268826" cy="617463"/>
            <a:chOff x="786741" y="2629012"/>
            <a:chExt cx="5268826" cy="617463"/>
          </a:xfrm>
        </p:grpSpPr>
        <p:sp>
          <p:nvSpPr>
            <p:cNvPr id="20" name="Oval 19"/>
            <p:cNvSpPr/>
            <p:nvPr/>
          </p:nvSpPr>
          <p:spPr>
            <a:xfrm>
              <a:off x="786741" y="2629012"/>
              <a:ext cx="617463" cy="617463"/>
            </a:xfrm>
            <a:prstGeom prst="ellipse">
              <a:avLst/>
            </a:prstGeom>
            <a:noFill/>
            <a:ln>
              <a:solidFill>
                <a:srgbClr val="FD72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786742" y="2758207"/>
              <a:ext cx="61746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o Sans" panose="020B0506020202040204" pitchFamily="34" charset="77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5C3FAE7-42D8-7B4C-8EF6-B0C15C714D22}"/>
                </a:ext>
              </a:extLst>
            </p:cNvPr>
            <p:cNvSpPr txBox="1"/>
            <p:nvPr/>
          </p:nvSpPr>
          <p:spPr>
            <a:xfrm>
              <a:off x="1592894" y="2760718"/>
              <a:ext cx="446267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o Sans" panose="020B0506020202040204" pitchFamily="34" charset="77"/>
                  <a:ea typeface="+mn-ea"/>
                  <a:cs typeface="Arial" panose="020B0604020202020204" pitchFamily="34" charset="0"/>
                </a:rPr>
                <a:t>Department of Justice Guidance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22522" y="3201313"/>
            <a:ext cx="7549077" cy="617463"/>
            <a:chOff x="786741" y="4560194"/>
            <a:chExt cx="7549077" cy="617463"/>
          </a:xfrm>
        </p:grpSpPr>
        <p:sp>
          <p:nvSpPr>
            <p:cNvPr id="29" name="Oval 28"/>
            <p:cNvSpPr/>
            <p:nvPr/>
          </p:nvSpPr>
          <p:spPr>
            <a:xfrm>
              <a:off x="786741" y="4560194"/>
              <a:ext cx="617463" cy="617463"/>
            </a:xfrm>
            <a:prstGeom prst="ellipse">
              <a:avLst/>
            </a:prstGeom>
            <a:noFill/>
            <a:ln>
              <a:solidFill>
                <a:srgbClr val="FD72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786742" y="4685703"/>
              <a:ext cx="61746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o Sans" panose="020B0506020202040204" pitchFamily="34" charset="77"/>
                  <a:ea typeface="+mn-ea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1592894" y="4694981"/>
              <a:ext cx="674292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lvl="0" indent="-227533" defTabSz="914400">
                <a:spcAft>
                  <a:spcPts val="1500"/>
                </a:spcAft>
                <a:buClr>
                  <a:srgbClr val="FFFFFF"/>
                </a:buClr>
                <a:buSzPct val="100000"/>
                <a:defRPr/>
              </a:pPr>
              <a:r>
                <a:rPr lang="en-US" sz="2000" dirty="0">
                  <a:solidFill>
                    <a:schemeClr val="bg1"/>
                  </a:solidFill>
                  <a:latin typeface="Bio Sans" panose="020B0506020202040204" pitchFamily="34" charset="77"/>
                  <a:cs typeface="Arial" panose="020B0604020202020204" pitchFamily="34" charset="0"/>
                </a:rPr>
                <a:t>Available Tools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22522" y="4173960"/>
            <a:ext cx="7549077" cy="617463"/>
            <a:chOff x="786741" y="4560194"/>
            <a:chExt cx="7549077" cy="617463"/>
          </a:xfrm>
        </p:grpSpPr>
        <p:sp>
          <p:nvSpPr>
            <p:cNvPr id="37" name="Oval 36"/>
            <p:cNvSpPr/>
            <p:nvPr/>
          </p:nvSpPr>
          <p:spPr>
            <a:xfrm>
              <a:off x="786741" y="4560194"/>
              <a:ext cx="617463" cy="617463"/>
            </a:xfrm>
            <a:prstGeom prst="ellipse">
              <a:avLst/>
            </a:prstGeom>
            <a:noFill/>
            <a:ln>
              <a:solidFill>
                <a:srgbClr val="FD72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786742" y="4685703"/>
              <a:ext cx="61746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o Sans" panose="020B0506020202040204" pitchFamily="34" charset="77"/>
                  <a:ea typeface="+mn-ea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C71569E-4525-4A9B-8EBA-2E8A8EE025BF}"/>
                </a:ext>
              </a:extLst>
            </p:cNvPr>
            <p:cNvSpPr txBox="1"/>
            <p:nvPr/>
          </p:nvSpPr>
          <p:spPr>
            <a:xfrm>
              <a:off x="1592894" y="4694981"/>
              <a:ext cx="674292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o Sans" panose="020B0506020202040204" pitchFamily="34" charset="77"/>
                  <a:ea typeface="+mn-ea"/>
                  <a:cs typeface="Arial" panose="020B0604020202020204" pitchFamily="34" charset="0"/>
                </a:rPr>
                <a:t>Questions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E1BAE12-3731-F8A9-5A01-B5B92CAC38AF}"/>
              </a:ext>
            </a:extLst>
          </p:cNvPr>
          <p:cNvGrpSpPr/>
          <p:nvPr/>
        </p:nvGrpSpPr>
        <p:grpSpPr>
          <a:xfrm>
            <a:off x="881334" y="5227452"/>
            <a:ext cx="617463" cy="617463"/>
            <a:chOff x="786741" y="4560194"/>
            <a:chExt cx="617463" cy="61746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89AA3D7-B58E-24CB-3CD5-BA71515C437D}"/>
                </a:ext>
              </a:extLst>
            </p:cNvPr>
            <p:cNvSpPr/>
            <p:nvPr/>
          </p:nvSpPr>
          <p:spPr>
            <a:xfrm>
              <a:off x="786741" y="4560194"/>
              <a:ext cx="617463" cy="617463"/>
            </a:xfrm>
            <a:prstGeom prst="ellipse">
              <a:avLst/>
            </a:prstGeom>
            <a:noFill/>
            <a:ln>
              <a:solidFill>
                <a:srgbClr val="FD72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F2A5485-BC3A-54B4-DA91-2F820003D3B9}"/>
                </a:ext>
              </a:extLst>
            </p:cNvPr>
            <p:cNvSpPr txBox="1"/>
            <p:nvPr/>
          </p:nvSpPr>
          <p:spPr>
            <a:xfrm>
              <a:off x="786742" y="4685703"/>
              <a:ext cx="61746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7533" marR="0" lvl="0" indent="-22753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lang="en-US" sz="2000" dirty="0">
                  <a:solidFill>
                    <a:schemeClr val="bg1"/>
                  </a:solidFill>
                  <a:latin typeface="Bio Sans" panose="020B0506020202040204" pitchFamily="34" charset="77"/>
                  <a:cs typeface="Arial" panose="020B0604020202020204" pitchFamily="34" charset="0"/>
                </a:rPr>
                <a:t>4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0D1A97D-CD4D-0F2B-23BB-68709BB801E4}"/>
              </a:ext>
            </a:extLst>
          </p:cNvPr>
          <p:cNvSpPr txBox="1"/>
          <p:nvPr/>
        </p:nvSpPr>
        <p:spPr>
          <a:xfrm>
            <a:off x="1687487" y="5302404"/>
            <a:ext cx="67429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7533" marR="0" lvl="0" indent="-22753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lang="en-US" sz="2000" dirty="0">
                <a:solidFill>
                  <a:schemeClr val="bg1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Income-Driven Repayment Plans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o Sans" panose="020B0506020202040204" pitchFamily="34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5BA956-3CC9-7BB6-871B-DEB70F4976D7}"/>
              </a:ext>
            </a:extLst>
          </p:cNvPr>
          <p:cNvSpPr txBox="1"/>
          <p:nvPr/>
        </p:nvSpPr>
        <p:spPr>
          <a:xfrm>
            <a:off x="1687487" y="4360667"/>
            <a:ext cx="44626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7533" marR="0" lvl="0" indent="-22753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t>The DOJ Attestation</a:t>
            </a:r>
          </a:p>
        </p:txBody>
      </p:sp>
    </p:spTree>
    <p:extLst>
      <p:ext uri="{BB962C8B-B14F-4D97-AF65-F5344CB8AC3E}">
        <p14:creationId xmlns:p14="http://schemas.microsoft.com/office/powerpoint/2010/main" val="1769101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466725" y="1541874"/>
            <a:ext cx="9919666" cy="5227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Lists five specific asset types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Real estate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Motor vehicles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Retirement accounts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Interests in businesses</a:t>
            </a:r>
          </a:p>
          <a:p>
            <a:pPr marL="12001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Anticipated tax refunds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AUSA is not to give dispositive weight to non-liquid assets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AUSA is not to give dispositive weight to assets critical to debtor maintaining a minimal standard of living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AUSA is not to give dispositive weight to exempt status of assets*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/>
              </a:rPr>
              <a:t>Section VI - Additional Circumstances</a:t>
            </a:r>
            <a:endParaRPr lang="fr-FR" sz="3200" dirty="0">
              <a:solidFill>
                <a:srgbClr val="FBFBFC"/>
              </a:solidFill>
              <a:latin typeface="Bio Sans ExtraLight" panose="020B030602020204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A simple “catch-all” for the debtor to make any additional arguments they choose to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0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79342" y="235615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THE DOJ ATTESTATION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22875-3B8C-A6D8-FAD4-77A6CF656875}"/>
              </a:ext>
            </a:extLst>
          </p:cNvPr>
          <p:cNvSpPr txBox="1"/>
          <p:nvPr/>
        </p:nvSpPr>
        <p:spPr>
          <a:xfrm>
            <a:off x="466725" y="848982"/>
            <a:ext cx="611505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/>
              </a:rPr>
              <a:t>Section V - Current Assets</a:t>
            </a:r>
          </a:p>
        </p:txBody>
      </p:sp>
    </p:spTree>
    <p:extLst>
      <p:ext uri="{BB962C8B-B14F-4D97-AF65-F5344CB8AC3E}">
        <p14:creationId xmlns:p14="http://schemas.microsoft.com/office/powerpoint/2010/main" val="3119346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2E5A-FBF6-1944-B365-0AEBA1C224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54183" y="3099661"/>
            <a:ext cx="10515600" cy="11778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BFBFC"/>
              </a:buClr>
            </a:pPr>
            <a:r>
              <a:rPr lang="en-US" sz="4400" dirty="0"/>
              <a:t>Income-Driven Repayment Plans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3532F-87F0-F153-2642-6569B967DA67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77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2F0A8-AFA6-49CE-B6CC-1178C2E1F7D1}" type="slidenum">
              <a:rPr kumimoji="0" lang="en-US" sz="700" b="1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Bio Sans" panose="020B0506020202040204" pitchFamily="34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87594" y="1601259"/>
            <a:ext cx="9919666" cy="2901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Currently 9 repayment plans under HEA, 4 balance-based, 5 income-driven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All plans are “by right”, eligible debtors cannot be denied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Balance-based allow for full repayment of loans w/interest over time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Income-driven allow for payments based on borrowers' disposable income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Include provisions for forgiveness at end of plan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Include Public Service Loan Forgiveness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Generally last 10 – 25 years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Borrowers must enroll in plans and recertify income annually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44508" y="21951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marR="0" lvl="0" indent="-22753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5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t>INCOME-DRIVEN REPAYMENT PLANS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D6433-B646-F745-EC5B-C7D99DCFFFD1}"/>
              </a:ext>
            </a:extLst>
          </p:cNvPr>
          <p:cNvSpPr txBox="1"/>
          <p:nvPr/>
        </p:nvSpPr>
        <p:spPr>
          <a:xfrm>
            <a:off x="387594" y="738272"/>
            <a:ext cx="100752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/>
                <a:ea typeface="+mn-ea"/>
                <a:cs typeface="+mn-cs"/>
              </a:rPr>
              <a:t>Income-Driven Repayment Plans</a:t>
            </a:r>
          </a:p>
        </p:txBody>
      </p:sp>
    </p:spTree>
    <p:extLst>
      <p:ext uri="{BB962C8B-B14F-4D97-AF65-F5344CB8AC3E}">
        <p14:creationId xmlns:p14="http://schemas.microsoft.com/office/powerpoint/2010/main" val="1681312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2F0A8-AFA6-49CE-B6CC-1178C2E1F7D1}" type="slidenum">
              <a:rPr kumimoji="0" lang="en-US" sz="700" b="1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Bio Sans" panose="020B0506020202040204" pitchFamily="34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87594" y="1601259"/>
            <a:ext cx="9919666" cy="4099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Revised Pay As You Earn (REPAYE) plan is becoming Saving on a Valuable Education (SAVE) plan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Phase 1: Immediate upon repayment restart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Spouses may file separate tax returns to exclude income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Poverty calculation up to 225% from 150%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Subsidy covers 100% of excess interest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Phase 2:  Effective July 1, 2024</a:t>
            </a:r>
          </a:p>
          <a:p>
            <a:pPr marL="1428750" marR="0" lvl="2" indent="-5143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Those enrolled in REPAYE will be automatically converted</a:t>
            </a:r>
          </a:p>
          <a:p>
            <a:pPr marL="1428750" marR="0" lvl="2" indent="-5143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Decreases discretionary income contribution from 10% to 5% for undergraduate loans (remains at 10% for graduate loans)</a:t>
            </a:r>
          </a:p>
          <a:p>
            <a:pPr marL="1428750" marR="0" lvl="2" indent="-5143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Those in other IDRs will be able to re-enroll into SAVE</a:t>
            </a:r>
          </a:p>
          <a:p>
            <a:pPr marL="1428750" marR="0" lvl="2" indent="-5143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10-year forgiveness for ≤ $12k, 20-year forgiveness for ≥ $12k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44508" y="21951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marR="0" lvl="0" indent="-22753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5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t>INCOME-DRIVEN REPAYMENT PLANS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D6433-B646-F745-EC5B-C7D99DCFFFD1}"/>
              </a:ext>
            </a:extLst>
          </p:cNvPr>
          <p:cNvSpPr txBox="1"/>
          <p:nvPr/>
        </p:nvSpPr>
        <p:spPr>
          <a:xfrm>
            <a:off x="387594" y="738272"/>
            <a:ext cx="100752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/>
                <a:ea typeface="+mn-ea"/>
                <a:cs typeface="+mn-cs"/>
              </a:rPr>
              <a:t>New Income-Driven Repayment Plan</a:t>
            </a:r>
          </a:p>
        </p:txBody>
      </p:sp>
    </p:spTree>
    <p:extLst>
      <p:ext uri="{BB962C8B-B14F-4D97-AF65-F5344CB8AC3E}">
        <p14:creationId xmlns:p14="http://schemas.microsoft.com/office/powerpoint/2010/main" val="2439114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2F0A8-AFA6-49CE-B6CC-1178C2E1F7D1}" type="slidenum">
              <a:rPr kumimoji="0" lang="en-US" sz="700" b="1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Bio Sans" panose="020B0506020202040204" pitchFamily="34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87594" y="1601259"/>
            <a:ext cx="9919666" cy="4477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Revised Pay As You Earn (REPAYE) plan is becoming Saving on a Valuable Education (SAVE) plan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Phase 1: Immediate upon repayment restart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Spouses may file separate tax returns to exclude income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Poverty calculation up to 225% from 150%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Subsidy covers 100% of excess interest</a:t>
            </a:r>
          </a:p>
          <a:p>
            <a:pPr marL="971550" lvl="1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Phase 2:  Effective July 1, 2024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Those enrolled in REPAYE will be automatically converted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Decreases discretionary income contribution from 10% to 5% for undergraduate loans (remains at 10% for graduate loans)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Those in other IDRs will be able to re-enroll into SAVE</a:t>
            </a:r>
          </a:p>
          <a:p>
            <a:pPr marL="1428750" lvl="2" indent="-514350">
              <a:lnSpc>
                <a:spcPct val="90000"/>
              </a:lnSpc>
              <a:spcBef>
                <a:spcPts val="1000"/>
              </a:spcBef>
              <a:buClr>
                <a:srgbClr val="FD7251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10-year forgiveness for ≤ $12k, 20-year forgiveness for ≥ $12k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0"/>
              <a:ea typeface="+mn-ea"/>
              <a:cs typeface="+mn-cs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44508" y="21951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marR="0" lvl="0" indent="-22753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5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t>INCOME-DRIVEN REPAYMENT PLANS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D6433-B646-F745-EC5B-C7D99DCFFFD1}"/>
              </a:ext>
            </a:extLst>
          </p:cNvPr>
          <p:cNvSpPr txBox="1"/>
          <p:nvPr/>
        </p:nvSpPr>
        <p:spPr>
          <a:xfrm>
            <a:off x="387594" y="738272"/>
            <a:ext cx="100752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/>
                <a:ea typeface="+mn-ea"/>
                <a:cs typeface="+mn-cs"/>
              </a:rPr>
              <a:t>New Income-Driven Repayment Plans</a:t>
            </a:r>
          </a:p>
        </p:txBody>
      </p:sp>
    </p:spTree>
    <p:extLst>
      <p:ext uri="{BB962C8B-B14F-4D97-AF65-F5344CB8AC3E}">
        <p14:creationId xmlns:p14="http://schemas.microsoft.com/office/powerpoint/2010/main" val="2154406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2E5A-FBF6-1944-B365-0AEBA1C224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54183" y="3099661"/>
            <a:ext cx="10515600" cy="11778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BFBFC"/>
              </a:buClr>
            </a:pPr>
            <a:r>
              <a:rPr lang="en-US" sz="4400" dirty="0"/>
              <a:t>Client Representation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3532F-87F0-F153-2642-6569B967DA67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47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79342" y="189631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CLIENT REPRESNTATION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C0CB5-6C5B-B908-8841-19DA9014613D}"/>
              </a:ext>
            </a:extLst>
          </p:cNvPr>
          <p:cNvSpPr txBox="1"/>
          <p:nvPr/>
        </p:nvSpPr>
        <p:spPr>
          <a:xfrm>
            <a:off x="387593" y="738272"/>
            <a:ext cx="10848731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lang="en-US" sz="3200" dirty="0">
                <a:solidFill>
                  <a:srgbClr val="FBFBFC"/>
                </a:solidFill>
                <a:latin typeface="Bio Sans ExtraLight" panose="020B0306020202040204" pitchFamily="34" charset="0"/>
              </a:rPr>
              <a:t>Business Case for Student Loan Discharges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83C836-2587-DCB3-576A-D6D92FC5C8EE}"/>
              </a:ext>
            </a:extLst>
          </p:cNvPr>
          <p:cNvSpPr txBox="1">
            <a:spLocks/>
          </p:cNvSpPr>
          <p:nvPr/>
        </p:nvSpPr>
        <p:spPr>
          <a:xfrm>
            <a:off x="820064" y="1561823"/>
            <a:ext cx="9983788" cy="45579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D7250"/>
              </a:buClr>
              <a:buFont typeface="Wingdings" pitchFamily="2" charset="2"/>
              <a:buChar char="§"/>
              <a:defRPr sz="2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4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0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Opportunity:  Approximately 1 in 5 bankruptcy cases include student loan debt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Do well by doing good</a:t>
            </a:r>
          </a:p>
          <a:p>
            <a:pPr marL="1200150" lvl="1" indent="-514350">
              <a:buFont typeface="+mj-lt"/>
              <a:buAutoNum type="alphaLcParenR"/>
            </a:pPr>
            <a:r>
              <a:rPr lang="en-US" sz="1800" dirty="0">
                <a:latin typeface="Bio Sans Light" panose="020B0406020202040204" pitchFamily="34" charset="0"/>
                <a:cs typeface="Calibri" panose="020F0502020204030204" pitchFamily="34" charset="0"/>
              </a:rPr>
              <a:t>Consultation fee for student loan discharge analysis</a:t>
            </a:r>
          </a:p>
          <a:p>
            <a:pPr marL="1200150" lvl="1" indent="-514350">
              <a:buFont typeface="+mj-lt"/>
              <a:buAutoNum type="alphaLcParenR"/>
            </a:pPr>
            <a:r>
              <a:rPr lang="en-US" sz="1800" dirty="0">
                <a:latin typeface="Bio Sans Light" panose="020B0406020202040204" pitchFamily="34" charset="0"/>
                <a:cs typeface="Calibri" panose="020F0502020204030204" pitchFamily="34" charset="0"/>
              </a:rPr>
              <a:t>Monetize appropriate next step, be it adversary or IDR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Provide Informed Advice:</a:t>
            </a:r>
          </a:p>
          <a:p>
            <a:pPr marL="1200150" lvl="1" indent="-514350">
              <a:buFont typeface="+mj-lt"/>
              <a:buAutoNum type="alphaLcParenR"/>
            </a:pPr>
            <a:r>
              <a:rPr lang="en-US" sz="1800" dirty="0">
                <a:latin typeface="Bio Sans Light" panose="020B0406020202040204" pitchFamily="34" charset="0"/>
                <a:cs typeface="Calibri" panose="020F0502020204030204" pitchFamily="34" charset="0"/>
              </a:rPr>
              <a:t>Know reasonable likelihood of success of an AP</a:t>
            </a:r>
          </a:p>
          <a:p>
            <a:pPr marL="1200150" lvl="1" indent="-514350">
              <a:buFont typeface="+mj-lt"/>
              <a:buAutoNum type="alphaLcParenR"/>
            </a:pPr>
            <a:r>
              <a:rPr lang="en-US" sz="1800" dirty="0">
                <a:latin typeface="Bio Sans Light" panose="020B0406020202040204" pitchFamily="34" charset="0"/>
                <a:cs typeface="Calibri" panose="020F0502020204030204" pitchFamily="34" charset="0"/>
              </a:rPr>
              <a:t>Advise appropriately before committing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Provide Full Service to 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Become the “referral attorney for student loan actions” in the jurisdiction</a:t>
            </a:r>
          </a:p>
          <a:p>
            <a:endParaRPr lang="en-US" sz="2000" dirty="0">
              <a:latin typeface="Bio Sans Light" panose="020B04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24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214177" y="20078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CLIENT REPRESNTATION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75EEE-C4DF-6CEC-A977-17A17F7235DB}"/>
              </a:ext>
            </a:extLst>
          </p:cNvPr>
          <p:cNvSpPr txBox="1"/>
          <p:nvPr/>
        </p:nvSpPr>
        <p:spPr>
          <a:xfrm>
            <a:off x="387592" y="795267"/>
            <a:ext cx="10848731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lang="en-US" sz="3200" dirty="0">
                <a:solidFill>
                  <a:srgbClr val="FBFBFC"/>
                </a:solidFill>
                <a:latin typeface="Bio Sans ExtraLight" panose="020B0306020202040204" pitchFamily="34" charset="0"/>
              </a:rPr>
              <a:t>Business Case for IDR Plan Enrollment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029C080-763F-ED13-9F6F-98547A486D3B}"/>
              </a:ext>
            </a:extLst>
          </p:cNvPr>
          <p:cNvSpPr txBox="1">
            <a:spLocks/>
          </p:cNvSpPr>
          <p:nvPr/>
        </p:nvSpPr>
        <p:spPr>
          <a:xfrm>
            <a:off x="800325" y="1715249"/>
            <a:ext cx="9983788" cy="3960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D7250"/>
              </a:buClr>
              <a:buFont typeface="Wingdings" pitchFamily="2" charset="2"/>
              <a:buChar char="§"/>
              <a:defRPr sz="2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4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0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io Sans Light" panose="020B0406020202040204" pitchFamily="34" charset="0"/>
                <a:cs typeface="Calibri" panose="020F0502020204030204" pitchFamily="34" charset="0"/>
              </a:rPr>
              <a:t>This guy’s not getting a discharge!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>
                <a:latin typeface="Bio Sans Light" panose="020B0406020202040204" pitchFamily="34" charset="0"/>
                <a:cs typeface="Calibri" panose="020F0502020204030204" pitchFamily="34" charset="0"/>
              </a:rPr>
              <a:t>		OR</a:t>
            </a:r>
          </a:p>
          <a:p>
            <a:r>
              <a:rPr lang="en-US" sz="2400" dirty="0">
                <a:latin typeface="Bio Sans Light" panose="020B0406020202040204" pitchFamily="34" charset="0"/>
                <a:cs typeface="Calibri" panose="020F0502020204030204" pitchFamily="34" charset="0"/>
              </a:rPr>
              <a:t>What, only a partial discharge?</a:t>
            </a:r>
          </a:p>
          <a:p>
            <a:endParaRPr lang="en-US" sz="2400" dirty="0"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Bio Sans Light" panose="020B0406020202040204" pitchFamily="34" charset="0"/>
                <a:cs typeface="Calibri" panose="020F0502020204030204" pitchFamily="34" charset="0"/>
              </a:rPr>
              <a:t>Now What?  IDR Enrollment!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Get them into a long-term payment plan they can afford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Charge appropriately for the effort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Beware of the Automatic Stay and Administrative Forbearance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io Sans Light" panose="020B0406020202040204" pitchFamily="34" charset="0"/>
                <a:cs typeface="Calibri" panose="020F0502020204030204" pitchFamily="34" charset="0"/>
              </a:rPr>
              <a:t>Payments during plan count towards forgiveness</a:t>
            </a:r>
          </a:p>
          <a:p>
            <a:pPr marL="1143000" lvl="1" indent="-457200">
              <a:buFont typeface="Wingdings" pitchFamily="2" charset="2"/>
              <a:buChar char="Ø"/>
            </a:pPr>
            <a:endParaRPr lang="en-US" sz="2000" dirty="0">
              <a:latin typeface="Bio Sans Light" panose="020B0406020202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43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465387" y="1601259"/>
            <a:ext cx="9919666" cy="3354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FD7251"/>
              </a:buClr>
              <a:buFont typeface="+mj-lt"/>
              <a:buAutoNum type="arabicPeriod"/>
            </a:pPr>
            <a:r>
              <a:rPr lang="en-US" sz="2000" dirty="0">
                <a:solidFill>
                  <a:srgbClr val="FBFBFC"/>
                </a:solidFill>
                <a:latin typeface="Bio Sans Light" panose="020B0406020202040204" pitchFamily="34" charset="0"/>
              </a:rPr>
              <a:t>It’s not enough to say “student loans are not dischargeable” anymore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Applicable Model Rules of Professional Conduct</a:t>
            </a: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Rule 1.1:  Competence</a:t>
            </a: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Rule 1.2:  Scope of Representation &amp; Allocation of Authority Between Client &amp; Lawyer</a:t>
            </a: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Rule 1.3:  Diligence</a:t>
            </a: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Rule 1.4:  Communications</a:t>
            </a: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Rule 2.1:  Advisor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FD7251"/>
              </a:buClr>
              <a:buFont typeface="+mj-lt"/>
              <a:buAutoNum type="arabicPeriod"/>
            </a:pPr>
            <a:endParaRPr lang="en-US" sz="2000" dirty="0">
              <a:solidFill>
                <a:srgbClr val="FBFBFC"/>
              </a:solidFill>
              <a:latin typeface="Bio Sans Light" panose="020B0406020202040204" pitchFamily="34" charset="0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231594" y="211972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CLIENT REPRESNTATION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C0CB5-6C5B-B908-8841-19DA9014613D}"/>
              </a:ext>
            </a:extLst>
          </p:cNvPr>
          <p:cNvSpPr txBox="1"/>
          <p:nvPr/>
        </p:nvSpPr>
        <p:spPr>
          <a:xfrm>
            <a:off x="387594" y="738272"/>
            <a:ext cx="1054474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lang="fr-FR" sz="3200" dirty="0" err="1">
                <a:solidFill>
                  <a:srgbClr val="FBFBFC"/>
                </a:solidFill>
                <a:latin typeface="Bio Sans ExtraLight" panose="020B0306020202040204" pitchFamily="34" charset="0"/>
              </a:rPr>
              <a:t>Ethical</a:t>
            </a:r>
            <a:r>
              <a:rPr lang="fr-FR" sz="3200" dirty="0">
                <a:solidFill>
                  <a:srgbClr val="FBFBFC"/>
                </a:solidFill>
                <a:latin typeface="Bio Sans ExtraLight" panose="020B0306020202040204" pitchFamily="34" charset="0"/>
              </a:rPr>
              <a:t> Obligations </a:t>
            </a:r>
            <a:r>
              <a:rPr lang="en-US" sz="3200" dirty="0">
                <a:solidFill>
                  <a:srgbClr val="FBFBFC"/>
                </a:solidFill>
                <a:latin typeface="Bio Sans ExtraLight" panose="020B0306020202040204" pitchFamily="34" charset="0"/>
              </a:rPr>
              <a:t>for Student Loan Discharge Analysis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BFBFC"/>
              </a:solidFill>
              <a:effectLst/>
              <a:uLnTx/>
              <a:uFillTx/>
              <a:latin typeface="Bio Sans ExtraLight" panose="020B03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486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222885" y="182837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lvl="0" indent="-227533" defTabSz="914400">
              <a:spcAft>
                <a:spcPts val="1500"/>
              </a:spcAft>
              <a:buClr>
                <a:srgbClr val="FFFFFF"/>
              </a:buClr>
              <a:buSzPct val="100000"/>
              <a:defRPr/>
            </a:pPr>
            <a:r>
              <a:rPr lang="en-US" dirty="0">
                <a:solidFill>
                  <a:srgbClr val="FBFBFC"/>
                </a:solidFill>
                <a:latin typeface="Bio Sans" panose="020B0506020202040204" pitchFamily="34" charset="77"/>
                <a:cs typeface="Arial" panose="020B0604020202020204" pitchFamily="34" charset="0"/>
              </a:rPr>
              <a:t>CLIENT REPRESNTATION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C0CB5-6C5B-B908-8841-19DA9014613D}"/>
              </a:ext>
            </a:extLst>
          </p:cNvPr>
          <p:cNvSpPr txBox="1"/>
          <p:nvPr/>
        </p:nvSpPr>
        <p:spPr>
          <a:xfrm>
            <a:off x="387594" y="738272"/>
            <a:ext cx="1054474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lang="en-US" sz="3200" dirty="0">
                <a:solidFill>
                  <a:srgbClr val="FBFBFC"/>
                </a:solidFill>
                <a:latin typeface="Bio Sans ExtraLight" panose="020B0306020202040204" pitchFamily="34" charset="0"/>
              </a:rPr>
              <a:t>Things to Consider  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BFBFC"/>
              </a:solidFill>
              <a:effectLst/>
              <a:uLnTx/>
              <a:uFillTx/>
              <a:latin typeface="Bio Sans ExtraLight" panose="020B0306020202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D8C1E4-1146-BE1F-69AA-CB394C8F149B}"/>
              </a:ext>
            </a:extLst>
          </p:cNvPr>
          <p:cNvSpPr txBox="1">
            <a:spLocks/>
          </p:cNvSpPr>
          <p:nvPr/>
        </p:nvSpPr>
        <p:spPr>
          <a:xfrm>
            <a:off x="523370" y="1724220"/>
            <a:ext cx="10515599" cy="4160253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D7250"/>
              </a:buClr>
              <a:buFont typeface="Wingdings" pitchFamily="2" charset="2"/>
              <a:buChar char="§"/>
              <a:defRPr sz="2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4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0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Represent, co-counsel or refer?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No obligation to represent but must provide an option</a:t>
            </a:r>
          </a:p>
          <a:p>
            <a:r>
              <a:rPr lang="en-US" sz="2400" dirty="0"/>
              <a:t>Preparation &amp; filing of adversary complaint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Know your jurisdiction’s procedures</a:t>
            </a:r>
          </a:p>
          <a:p>
            <a:r>
              <a:rPr lang="en-US" sz="2400" dirty="0"/>
              <a:t>Preparation &amp; delivery of the attestation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Currently via email to the AUSA </a:t>
            </a:r>
          </a:p>
          <a:p>
            <a:r>
              <a:rPr lang="en-US" sz="2400" dirty="0"/>
              <a:t>Supporting documentation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Provide the answers before the questions are asked</a:t>
            </a:r>
            <a:br>
              <a:rPr lang="en-US" sz="2000" dirty="0"/>
            </a:br>
            <a:endParaRPr lang="en-US" sz="2000" dirty="0"/>
          </a:p>
          <a:p>
            <a:pPr marL="0" indent="0">
              <a:buFont typeface="Wingdings" pitchFamily="2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505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7EA44-B56D-4598-9214-3047A23C2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3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58E61C-88B6-4211-9746-8C174B760B08}"/>
              </a:ext>
            </a:extLst>
          </p:cNvPr>
          <p:cNvSpPr txBox="1">
            <a:spLocks/>
          </p:cNvSpPr>
          <p:nvPr/>
        </p:nvSpPr>
        <p:spPr>
          <a:xfrm>
            <a:off x="6624897" y="1212931"/>
            <a:ext cx="3119627" cy="1261872"/>
          </a:xfrm>
          <a:prstGeom prst="rect">
            <a:avLst/>
          </a:prstGeom>
        </p:spPr>
        <p:txBody>
          <a:bodyPr lIns="0" tIns="0" rIns="0" bIns="0"/>
          <a:lstStyle>
            <a:lvl1pPr marL="228591" indent="-228591" algn="l" defTabSz="91436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3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4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6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8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Bio Sans Light" panose="020B0406020202040204" pitchFamily="34" charset="0"/>
              </a:rPr>
              <a:t>Igor </a:t>
            </a:r>
            <a:r>
              <a:rPr lang="en-US" sz="1800" b="1" dirty="0" err="1">
                <a:solidFill>
                  <a:schemeClr val="bg1"/>
                </a:solidFill>
                <a:latin typeface="Bio Sans Light" panose="020B0406020202040204" pitchFamily="34" charset="0"/>
              </a:rPr>
              <a:t>Roitburg</a:t>
            </a:r>
            <a:b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  <a:t>Managing Director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igor.roitburg@stretto.com</a:t>
            </a:r>
            <a:br>
              <a:rPr lang="en-US" sz="1800" dirty="0">
                <a:solidFill>
                  <a:schemeClr val="accent1"/>
                </a:solidFill>
                <a:latin typeface="Bio Sans ExtraLight" panose="020B030602020204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  <a:t>859.663.2928</a:t>
            </a:r>
            <a:endParaRPr lang="en-US" sz="1800" i="1" dirty="0">
              <a:solidFill>
                <a:schemeClr val="bg1"/>
              </a:solidFill>
              <a:latin typeface="Bio Sans ExtraLight" panose="020B0306020202040204" pitchFamily="34" charset="0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8BDE17D4-3BAC-4A22-F9E2-5327C70850C2}"/>
              </a:ext>
            </a:extLst>
          </p:cNvPr>
          <p:cNvSpPr txBox="1">
            <a:spLocks/>
          </p:cNvSpPr>
          <p:nvPr/>
        </p:nvSpPr>
        <p:spPr>
          <a:xfrm>
            <a:off x="152960" y="200780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TODAY’S PRESENTERS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6A28BC9-4117-C0F6-FBD9-6890EF4C2DE2}"/>
              </a:ext>
            </a:extLst>
          </p:cNvPr>
          <p:cNvSpPr txBox="1">
            <a:spLocks/>
          </p:cNvSpPr>
          <p:nvPr/>
        </p:nvSpPr>
        <p:spPr>
          <a:xfrm>
            <a:off x="2068948" y="2798064"/>
            <a:ext cx="3119627" cy="1393610"/>
          </a:xfrm>
          <a:prstGeom prst="rect">
            <a:avLst/>
          </a:prstGeom>
        </p:spPr>
        <p:txBody>
          <a:bodyPr lIns="0" tIns="0" rIns="0" bIns="0"/>
          <a:lstStyle>
            <a:lvl1pPr marL="228591" indent="-228591" algn="l" defTabSz="91436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3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4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6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8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Bio Sans Light" panose="020B0406020202040204" pitchFamily="34" charset="0"/>
              </a:rPr>
              <a:t>Ed Boltz, Esq.</a:t>
            </a:r>
            <a:br>
              <a:rPr lang="en-US" sz="1800" b="1" dirty="0">
                <a:solidFill>
                  <a:schemeClr val="bg1"/>
                </a:solidFill>
                <a:latin typeface="Bio Sans ExtraLight" panose="020B030602020204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  <a:t>The Law Offices of John T. Orcutt, P.C.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eboltz@johnorcutt.com</a:t>
            </a: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  <a:t> </a:t>
            </a:r>
            <a:br>
              <a:rPr lang="en-US" sz="1800" dirty="0">
                <a:solidFill>
                  <a:schemeClr val="accent1"/>
                </a:solidFill>
                <a:latin typeface="Bio Sans ExtraLight" panose="020B030602020204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  <a:t>919.286.1695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AE1C0FD-6D6B-F4B0-D6DC-E3B1F7D7A865}"/>
              </a:ext>
            </a:extLst>
          </p:cNvPr>
          <p:cNvSpPr txBox="1">
            <a:spLocks/>
          </p:cNvSpPr>
          <p:nvPr/>
        </p:nvSpPr>
        <p:spPr>
          <a:xfrm>
            <a:off x="2068949" y="1212931"/>
            <a:ext cx="3498155" cy="1393610"/>
          </a:xfrm>
          <a:prstGeom prst="rect">
            <a:avLst/>
          </a:prstGeom>
        </p:spPr>
        <p:txBody>
          <a:bodyPr lIns="0" tIns="0" rIns="0" bIns="0"/>
          <a:lstStyle>
            <a:lvl1pPr marL="228591" indent="-228591" algn="l" defTabSz="91436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3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4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6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8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Bio Sans Light" panose="020B0406020202040204" pitchFamily="34" charset="0"/>
              </a:rPr>
              <a:t>Carey Ebert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  <a:t>Standing Chapter 13 Trustee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  <a:t>P: 972-943-9580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Bio Sans ExtraLight" panose="020B0306020202040204" pitchFamily="34" charset="0"/>
              </a:rPr>
              <a:t>CareyE@ch13plano.com</a:t>
            </a:r>
          </a:p>
        </p:txBody>
      </p:sp>
    </p:spTree>
    <p:extLst>
      <p:ext uri="{BB962C8B-B14F-4D97-AF65-F5344CB8AC3E}">
        <p14:creationId xmlns:p14="http://schemas.microsoft.com/office/powerpoint/2010/main" val="668804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2E5A-FBF6-1944-B365-0AEBA1C224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54183" y="3099661"/>
            <a:ext cx="10515600" cy="11778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BFBFC"/>
              </a:buClr>
            </a:pPr>
            <a:r>
              <a:rPr lang="en-US" sz="4400" dirty="0"/>
              <a:t>Available Tools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3532F-87F0-F153-2642-6569B967DA67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2F0A8-AFA6-49CE-B6CC-1178C2E1F7D1}" type="slidenum">
              <a:rPr kumimoji="0" lang="en-US" sz="700" b="1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Bio Sans" panose="020B0506020202040204" pitchFamily="34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222885" y="182837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marR="0" lvl="0" indent="-22753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5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t>AVAILABLE TOOLS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C0CB5-6C5B-B908-8841-19DA9014613D}"/>
              </a:ext>
            </a:extLst>
          </p:cNvPr>
          <p:cNvSpPr txBox="1"/>
          <p:nvPr/>
        </p:nvSpPr>
        <p:spPr>
          <a:xfrm>
            <a:off x="370177" y="901759"/>
            <a:ext cx="1054474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 pitchFamily="34" charset="0"/>
                <a:ea typeface="+mn-ea"/>
                <a:cs typeface="+mn-cs"/>
              </a:rPr>
              <a:t>Identification of Clients with Student Loans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D8C1E4-1146-BE1F-69AA-CB394C8F149B}"/>
              </a:ext>
            </a:extLst>
          </p:cNvPr>
          <p:cNvSpPr txBox="1">
            <a:spLocks/>
          </p:cNvSpPr>
          <p:nvPr/>
        </p:nvSpPr>
        <p:spPr>
          <a:xfrm>
            <a:off x="523370" y="1724220"/>
            <a:ext cx="10515599" cy="4160253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D7250"/>
              </a:buClr>
              <a:buFont typeface="Wingdings" pitchFamily="2" charset="2"/>
              <a:buChar char="§"/>
              <a:defRPr sz="2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4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0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0"/>
              </a:buClr>
              <a:buSz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“Find Previous Clients” report in Student Loan Analyzer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Identifies every file in Best Case by Stretto containing a student loan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Identifies status of every case</a:t>
            </a:r>
          </a:p>
          <a:p>
            <a:pPr lvl="1">
              <a:spcBef>
                <a:spcPts val="1000"/>
              </a:spcBef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Pending cases are best immediate opportunity</a:t>
            </a:r>
          </a:p>
          <a:p>
            <a:pPr lvl="1">
              <a:spcBef>
                <a:spcPts val="1000"/>
              </a:spcBef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Prior cases can be good source of additional revenue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Output file is easily manipulated .CSV file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0"/>
              </a:buClr>
              <a:buSzTx/>
              <a:buNone/>
              <a:tabLst/>
              <a:defRPr/>
            </a:pP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77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4910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2F0A8-AFA6-49CE-B6CC-1178C2E1F7D1}" type="slidenum">
              <a:rPr kumimoji="0" lang="en-US" sz="700" b="1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Bio Sans" panose="020B0506020202040204" pitchFamily="34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222885" y="182837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533" marR="0" lvl="0" indent="-22753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5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" panose="020B0506020202040204" pitchFamily="34" charset="77"/>
                <a:ea typeface="+mn-ea"/>
                <a:cs typeface="Arial" panose="020B0604020202020204" pitchFamily="34" charset="0"/>
              </a:rPr>
              <a:t>AVAILABLE TOOLS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C0CB5-6C5B-B908-8841-19DA9014613D}"/>
              </a:ext>
            </a:extLst>
          </p:cNvPr>
          <p:cNvSpPr txBox="1"/>
          <p:nvPr/>
        </p:nvSpPr>
        <p:spPr>
          <a:xfrm>
            <a:off x="370177" y="901759"/>
            <a:ext cx="1054474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 pitchFamily="34" charset="0"/>
                <a:ea typeface="+mn-ea"/>
                <a:cs typeface="+mn-cs"/>
              </a:rPr>
              <a:t>Obtaining National Student Loan Database System File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D8C1E4-1146-BE1F-69AA-CB394C8F149B}"/>
              </a:ext>
            </a:extLst>
          </p:cNvPr>
          <p:cNvSpPr txBox="1">
            <a:spLocks/>
          </p:cNvSpPr>
          <p:nvPr/>
        </p:nvSpPr>
        <p:spPr>
          <a:xfrm>
            <a:off x="523370" y="1724220"/>
            <a:ext cx="10515599" cy="4160253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D7250"/>
              </a:buClr>
              <a:buFont typeface="Wingdings" pitchFamily="2" charset="2"/>
              <a:buChar char="§"/>
              <a:defRPr sz="2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4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20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D7250"/>
              </a:buClr>
              <a:buFont typeface="Wingdings" pitchFamily="2" charset="2"/>
              <a:buChar char="§"/>
              <a:defRPr sz="1800" b="0" i="0" kern="1200">
                <a:solidFill>
                  <a:schemeClr val="bg1"/>
                </a:solidFill>
                <a:latin typeface="Bio Sans Light" panose="020B040602020204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It is a criminal act for anyone other than the borrower to access the NSLDS file.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lphaLcPeriod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Your debtor must pull the file for you.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lphaLcPeriod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Simple .TXT file.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Stretto Default Solutions Provides: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lphaLcPeriod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NSLDS File Download Guide</a:t>
            </a:r>
          </a:p>
          <a:p>
            <a:pPr marL="914400" lvl="1" indent="-457200">
              <a:spcBef>
                <a:spcPts val="1000"/>
              </a:spcBef>
              <a:buFont typeface="+mj-lt"/>
              <a:buAutoNum type="alphaLcPeriod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  <a:t>Video Tutorial:  Download an NSLDS file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D7250"/>
              </a:buClr>
              <a:buSzTx/>
              <a:buFont typeface="Wingdings" pitchFamily="2" charset="2"/>
              <a:buNone/>
              <a:tabLst/>
              <a:defRPr/>
            </a:pP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77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77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327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0397B8-BDB9-0A4E-A94F-B911A085A07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Stretto Tools to Assist Debtor Attorneys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A87FE-D244-E2FE-B03E-52FA360AEB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Bankruptcy Discharge Analyzer</a:t>
            </a:r>
          </a:p>
          <a:p>
            <a:r>
              <a:rPr lang="en-US" sz="2000" dirty="0"/>
              <a:t>Populate borrower-specific data via wizard-based program</a:t>
            </a:r>
          </a:p>
          <a:p>
            <a:r>
              <a:rPr lang="en-US" sz="2000" dirty="0"/>
              <a:t>Imports and analyzes NSLDS file</a:t>
            </a:r>
          </a:p>
          <a:p>
            <a:r>
              <a:rPr lang="en-US" sz="2000" dirty="0"/>
              <a:t>Provides report on likelihood of success</a:t>
            </a:r>
          </a:p>
          <a:p>
            <a:r>
              <a:rPr lang="en-US" sz="2000" dirty="0"/>
              <a:t>If success is likely: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Populates DOJ attestation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Substantially prepares complaint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Advises of supporting document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25CEC-93F4-0C0C-4A7F-3C311193C3D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Repayment Plan Analyzer</a:t>
            </a:r>
          </a:p>
          <a:p>
            <a:r>
              <a:rPr lang="en-US" sz="2000" dirty="0"/>
              <a:t>Reviews potential administrative discharges</a:t>
            </a:r>
          </a:p>
          <a:p>
            <a:r>
              <a:rPr lang="en-US" sz="2000" dirty="0"/>
              <a:t>Reviews PSLF eligibility</a:t>
            </a:r>
          </a:p>
          <a:p>
            <a:r>
              <a:rPr lang="en-US" sz="2000" dirty="0"/>
              <a:t>Provides report on all repayment plan options for borrower</a:t>
            </a:r>
          </a:p>
          <a:p>
            <a:r>
              <a:rPr lang="en-US" sz="2000" dirty="0"/>
              <a:t>Populates IDR enrollment forms and, if necessary, consolidation forms</a:t>
            </a:r>
          </a:p>
          <a:p>
            <a:r>
              <a:rPr lang="en-US" sz="2000" dirty="0"/>
              <a:t>Advises of supporting document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0DF62F-7B5B-4D67-9133-7FA6C9A46D5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96759" y="174654"/>
            <a:ext cx="8151182" cy="210036"/>
          </a:xfrm>
        </p:spPr>
        <p:txBody>
          <a:bodyPr/>
          <a:lstStyle/>
          <a:p>
            <a:r>
              <a:rPr lang="en-US" dirty="0"/>
              <a:t>STRETTO WEB-BASED TOOLS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C7160-A76F-32E7-865F-59E272F3C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33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6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2E5A-FBF6-1944-B365-0AEBA1C224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54183" y="3099661"/>
            <a:ext cx="10515600" cy="11778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BFBFC"/>
              </a:buClr>
            </a:pPr>
            <a:r>
              <a:rPr lang="en-US" sz="4400" dirty="0"/>
              <a:t>Current Statutory and Case Standards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3532F-87F0-F153-2642-6569B967DA67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5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466725" y="1591658"/>
            <a:ext cx="10541243" cy="4100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11 U.S.C.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Calibri" panose="020F0502020204030204" pitchFamily="34" charset="0"/>
              </a:rPr>
              <a:t>§ 523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(a)  A discharge under section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727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,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1141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,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1192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 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 1228(a), 1228(b), or 1328(b) of this title does not discharge an individual debtor from any debt—</a:t>
            </a:r>
          </a:p>
          <a:p>
            <a:pPr marL="15240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000" dirty="0">
              <a:solidFill>
                <a:prstClr val="white"/>
              </a:solidFill>
              <a:latin typeface="Bio Sans Light" panose="020B0406020202040204" pitchFamily="34" charset="0"/>
            </a:endParaRPr>
          </a:p>
          <a:p>
            <a:pPr marL="461963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solidFill>
                  <a:prstClr val="white"/>
                </a:solidFill>
                <a:latin typeface="Bio Sans Light" panose="020B0406020202040204" pitchFamily="34" charset="0"/>
              </a:rPr>
              <a:t>(8) U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nless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 excepting such debt from discharge under this paragraph would impose an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Light" panose="020B0406020202040204" pitchFamily="34" charset="0"/>
              </a:rPr>
              <a:t>undue hardship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on the debtor and the debtor’s dependents, for—</a:t>
            </a:r>
          </a:p>
          <a:p>
            <a:pPr marL="15240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rgbClr val="FD7251"/>
                </a:solidFill>
                <a:latin typeface="Bio Sans Light" panose="020B0406020202040204" pitchFamily="34" charset="0"/>
              </a:rPr>
              <a:t>       </a:t>
            </a:r>
            <a:r>
              <a:rPr lang="en-US" sz="2000" dirty="0">
                <a:solidFill>
                  <a:schemeClr val="bg1"/>
                </a:solidFill>
                <a:latin typeface="Bio Sans Light" panose="020B0406020202040204" pitchFamily="34" charset="0"/>
              </a:rPr>
              <a:t>A.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o Sans Light" panose="020B0406020202040204" pitchFamily="34" charset="0"/>
              <a:ea typeface="+mn-ea"/>
              <a:cs typeface="+mn-cs"/>
            </a:endParaRPr>
          </a:p>
          <a:p>
            <a:pPr marL="1581150" lvl="2" indent="-5143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Font typeface="+mj-lt"/>
              <a:buAutoNum type="romanLcPeriod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An educational benefit overpayment or loan made, insured, or guaranteed by a governmental unit, or made under any program funded in whole or in part by a governmental unit or nonprofit institution; or</a:t>
            </a:r>
          </a:p>
          <a:p>
            <a:pPr marL="1466850" lvl="2" indent="-4000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Font typeface="+mj-lt"/>
              <a:buAutoNum type="romanLcPeriod"/>
              <a:defRPr/>
            </a:pPr>
            <a:r>
              <a:rPr lang="en-US" sz="1600" dirty="0">
                <a:solidFill>
                  <a:prstClr val="white"/>
                </a:solidFill>
                <a:latin typeface="Bio Sans Light" panose="020B0406020202040204" pitchFamily="34" charset="0"/>
              </a:rPr>
              <a:t>  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n obligation to repay funds received as an educational benefit, scholarship, or stipend; or</a:t>
            </a:r>
          </a:p>
          <a:p>
            <a:pPr marL="1466850" lvl="2" indent="-4000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romanLcPeriod"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0"/>
              <a:ea typeface="+mn-ea"/>
              <a:cs typeface="+mn-cs"/>
            </a:endParaRPr>
          </a:p>
          <a:p>
            <a:pPr marL="1066800" lvl="1" indent="-4572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Font typeface="+mj-lt"/>
              <a:buAutoNum type="alphaUcPeriod" startAt="2"/>
              <a:defRPr/>
            </a:pPr>
            <a:r>
              <a:rPr lang="en-US" dirty="0">
                <a:solidFill>
                  <a:prstClr val="white"/>
                </a:solidFill>
                <a:latin typeface="Bio Sans Light" panose="020B0406020202040204" pitchFamily="34" charset="0"/>
              </a:rPr>
              <a:t>A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ny other educational loan that is a qualified education loan, as defined in section 221(d)(1) of the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Internal Revenue Code of 1986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ea typeface="+mn-ea"/>
                <a:cs typeface="+mn-cs"/>
              </a:rPr>
              <a:t>, incurred by a debtor who is an individual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97783" y="214987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CURRENT STATUTORY AND CASE STANDARDS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180D838B-FA9F-9BDA-5755-34E53F627CF0}"/>
              </a:ext>
            </a:extLst>
          </p:cNvPr>
          <p:cNvSpPr txBox="1">
            <a:spLocks/>
          </p:cNvSpPr>
          <p:nvPr/>
        </p:nvSpPr>
        <p:spPr>
          <a:xfrm>
            <a:off x="466725" y="875834"/>
            <a:ext cx="9983788" cy="53536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Bio Sans ExtraLight" panose="020B030602020204020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2C4146"/>
                </a:solidFill>
                <a:latin typeface="Bio Sans ExtraLight" panose="020B030602020204020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2C4146"/>
                </a:solidFill>
                <a:latin typeface="Bio Sans ExtraLight" panose="020B030602020204020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sz="1800" kern="1200">
                <a:solidFill>
                  <a:srgbClr val="2C4146"/>
                </a:solidFill>
                <a:latin typeface="Bio Sans ExtraLight" panose="020B030602020204020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sz="1800" kern="1200">
                <a:solidFill>
                  <a:srgbClr val="2C4146"/>
                </a:solidFill>
                <a:latin typeface="Bio Sans ExtraLight" panose="020B030602020204020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Bio Sans ExtraLight" panose="020B0306020202040204" pitchFamily="34" charset="0"/>
                <a:cs typeface="Calibri" panose="020F0502020204030204" pitchFamily="34" charset="0"/>
              </a:rPr>
              <a:t>Statutory Standard for Student Loan Discharge</a:t>
            </a:r>
          </a:p>
        </p:txBody>
      </p:sp>
    </p:spTree>
    <p:extLst>
      <p:ext uri="{BB962C8B-B14F-4D97-AF65-F5344CB8AC3E}">
        <p14:creationId xmlns:p14="http://schemas.microsoft.com/office/powerpoint/2010/main" val="378922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466725" y="1950095"/>
            <a:ext cx="9919666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BFBFC"/>
                </a:solidFill>
                <a:latin typeface="Bio Sans Light" panose="020B0406020202040204" pitchFamily="34" charset="0"/>
              </a:rPr>
              <a:t>Brunner v New York State Higher Education Services Corp</a:t>
            </a:r>
            <a:r>
              <a:rPr lang="en-US" sz="2400" dirty="0">
                <a:solidFill>
                  <a:srgbClr val="FBFBFC"/>
                </a:solidFill>
                <a:latin typeface="Bio Sans Light" panose="020B0406020202040204" pitchFamily="34" charset="0"/>
              </a:rPr>
              <a:t>., 831 F.2d 395 (2d Cir. 1987)</a:t>
            </a:r>
          </a:p>
          <a:p>
            <a:endParaRPr lang="en-US" sz="2400" b="0" i="0" dirty="0">
              <a:solidFill>
                <a:srgbClr val="FBFBFC"/>
              </a:solidFill>
              <a:effectLst/>
              <a:latin typeface="Bio Sans Light" panose="020B0406020202040204" pitchFamily="34" charset="0"/>
            </a:endParaRPr>
          </a:p>
          <a:p>
            <a:r>
              <a:rPr lang="en-US" sz="2200" b="0" i="0" dirty="0">
                <a:solidFill>
                  <a:srgbClr val="FBFBFC"/>
                </a:solidFill>
                <a:effectLst/>
                <a:latin typeface="Bio Sans Light" panose="020B0406020202040204" pitchFamily="34" charset="0"/>
              </a:rPr>
              <a:t>To discharge a student loan under the </a:t>
            </a:r>
            <a:r>
              <a:rPr lang="en-US" sz="2200" b="0" i="1" dirty="0">
                <a:solidFill>
                  <a:srgbClr val="FBFBFC"/>
                </a:solidFill>
                <a:effectLst/>
                <a:latin typeface="Bio Sans Light" panose="020B0406020202040204" pitchFamily="34" charset="0"/>
              </a:rPr>
              <a:t>Brunner </a:t>
            </a:r>
            <a:r>
              <a:rPr lang="en-US" sz="2200" b="0" i="0" dirty="0">
                <a:solidFill>
                  <a:srgbClr val="FBFBFC"/>
                </a:solidFill>
                <a:effectLst/>
                <a:latin typeface="Bio Sans Light" panose="020B0406020202040204" pitchFamily="34" charset="0"/>
              </a:rPr>
              <a:t>test, a bankruptcy court must find that the debtor has established that:</a:t>
            </a:r>
          </a:p>
          <a:p>
            <a:endParaRPr lang="en-US" sz="2200" b="0" i="0" dirty="0">
              <a:solidFill>
                <a:srgbClr val="FBFBFC"/>
              </a:solidFill>
              <a:effectLst/>
              <a:latin typeface="Bio Sans Light" panose="020B0406020202040204" pitchFamily="34" charset="0"/>
            </a:endParaRP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BFBFC"/>
                </a:solidFill>
                <a:latin typeface="Bio Sans Light" panose="020B0406020202040204" pitchFamily="34" charset="0"/>
              </a:rPr>
              <a:t>T</a:t>
            </a:r>
            <a:r>
              <a:rPr lang="en-US" sz="2200" b="0" i="0" dirty="0">
                <a:solidFill>
                  <a:srgbClr val="FBFBFC"/>
                </a:solidFill>
                <a:effectLst/>
                <a:latin typeface="Bio Sans Light" panose="020B0406020202040204" pitchFamily="34" charset="0"/>
              </a:rPr>
              <a:t>he debtor cannot presently maintain a minimal standard of living if required to repay the student loan</a:t>
            </a: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BFBFC"/>
                </a:solidFill>
                <a:latin typeface="Bio Sans Light" panose="020B0406020202040204" pitchFamily="34" charset="0"/>
              </a:rPr>
              <a:t>C</a:t>
            </a:r>
            <a:r>
              <a:rPr lang="en-US" sz="2200" b="0" i="0" dirty="0">
                <a:solidFill>
                  <a:srgbClr val="FBFBFC"/>
                </a:solidFill>
                <a:effectLst/>
                <a:latin typeface="Bio Sans Light" panose="020B0406020202040204" pitchFamily="34" charset="0"/>
              </a:rPr>
              <a:t>ircumstances exist that indicate the debtor’s financial situation is likely to persist into the future for a significant portion of the loan repayment period</a:t>
            </a: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BFBFC"/>
                </a:solidFill>
                <a:latin typeface="Bio Sans Light" panose="020B0406020202040204" pitchFamily="34" charset="0"/>
              </a:rPr>
              <a:t>T</a:t>
            </a:r>
            <a:r>
              <a:rPr lang="en-US" sz="2200" b="0" i="0" dirty="0">
                <a:solidFill>
                  <a:srgbClr val="FBFBFC"/>
                </a:solidFill>
                <a:effectLst/>
                <a:latin typeface="Bio Sans Light" panose="020B0406020202040204" pitchFamily="34" charset="0"/>
              </a:rPr>
              <a:t>he debtor has made good faith efforts in the past to repay the student loan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BFBFC"/>
              </a:solidFill>
              <a:effectLst/>
              <a:uLnTx/>
              <a:uFillTx/>
              <a:latin typeface="Bio Sans Light" panose="020B0406020202040204" pitchFamily="34" charset="0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79342" y="217016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CURRENT STATUTORY AND CASE STANDARDS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FC023468-67DA-46CE-16AE-53C21D720333}"/>
              </a:ext>
            </a:extLst>
          </p:cNvPr>
          <p:cNvSpPr txBox="1">
            <a:spLocks/>
          </p:cNvSpPr>
          <p:nvPr/>
        </p:nvSpPr>
        <p:spPr>
          <a:xfrm>
            <a:off x="466725" y="912771"/>
            <a:ext cx="9983788" cy="754188"/>
          </a:xfrm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Bio Sans ExtraLight" panose="020B030602020204020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2C4146"/>
                </a:solidFill>
                <a:latin typeface="Bio Sans ExtraLight" panose="020B030602020204020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2C4146"/>
                </a:solidFill>
                <a:latin typeface="Bio Sans ExtraLight" panose="020B030602020204020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sz="1800" kern="1200">
                <a:solidFill>
                  <a:srgbClr val="2C4146"/>
                </a:solidFill>
                <a:latin typeface="Bio Sans ExtraLight" panose="020B030602020204020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7250"/>
              </a:buClr>
              <a:buFont typeface="Wingdings" panose="05000000000000000000" pitchFamily="2" charset="2"/>
              <a:buChar char="§"/>
              <a:defRPr sz="1800" kern="1200">
                <a:solidFill>
                  <a:srgbClr val="2C4146"/>
                </a:solidFill>
                <a:latin typeface="Bio Sans ExtraLight" panose="020B030602020204020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>
                <a:latin typeface="Bio Sans ExtraLight" panose="020B0306020202040204" pitchFamily="34" charset="0"/>
                <a:cs typeface="Calibri" panose="020F0502020204030204" pitchFamily="34" charset="0"/>
              </a:rPr>
              <a:t>Standard of Review for Student Loan Discharge</a:t>
            </a:r>
          </a:p>
          <a:p>
            <a:r>
              <a:rPr lang="en-US" sz="1600" dirty="0">
                <a:latin typeface="Bio Sans ExtraLight" panose="020B0306020202040204" pitchFamily="34" charset="0"/>
                <a:cs typeface="Calibri" panose="020F0502020204030204" pitchFamily="34" charset="0"/>
              </a:rPr>
              <a:t>(Texas and Majority Standard)</a:t>
            </a:r>
          </a:p>
          <a:p>
            <a:endParaRPr lang="en-US" sz="1800" dirty="0">
              <a:latin typeface="Bio Sans ExtraLight" panose="020B0306020202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5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466725" y="1856363"/>
            <a:ext cx="991966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Discharges have been exceptionally difficult to achieve</a:t>
            </a:r>
          </a:p>
          <a:p>
            <a:pPr>
              <a:buClr>
                <a:srgbClr val="FD7251"/>
              </a:buClr>
            </a:pPr>
            <a:endParaRPr lang="en-US" sz="2200" dirty="0">
              <a:solidFill>
                <a:srgbClr val="FBFBFC"/>
              </a:solidFill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Litigation is often too costly for debtor, in bankruptcy, to afford</a:t>
            </a:r>
          </a:p>
          <a:p>
            <a:pPr>
              <a:buClr>
                <a:srgbClr val="FD7251"/>
              </a:buClr>
            </a:pPr>
            <a:endParaRPr lang="en-US" sz="2200" dirty="0">
              <a:solidFill>
                <a:srgbClr val="FBFBFC"/>
              </a:solidFill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D7251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Duke Law Journal </a:t>
            </a:r>
            <a:r>
              <a:rPr lang="en-US" sz="2200" dirty="0">
                <a:solidFill>
                  <a:srgbClr val="FBFBFC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2020 study: 250,000 bankruptcy cases involving student loans filed annually, fewer than 300 debtors (less than .1%) received a discharge of student loans</a:t>
            </a:r>
          </a:p>
          <a:p>
            <a:pPr>
              <a:buClr>
                <a:srgbClr val="FD7251"/>
              </a:buClr>
            </a:pPr>
            <a:endParaRPr lang="en-US" sz="2200" dirty="0">
              <a:solidFill>
                <a:srgbClr val="FBFBFC"/>
              </a:solidFill>
              <a:latin typeface="Bio Sans Light" panose="020B0406020202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18382" y="244322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CURRENT STATUTORY AND CASE STANDARDS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90B62A-1C00-C2EF-FFE5-5C117F99DA92}"/>
              </a:ext>
            </a:extLst>
          </p:cNvPr>
          <p:cNvSpPr txBox="1"/>
          <p:nvPr/>
        </p:nvSpPr>
        <p:spPr>
          <a:xfrm>
            <a:off x="466725" y="965845"/>
            <a:ext cx="1094241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 pitchFamily="34" charset="0"/>
              </a:rPr>
              <a:t>Traditional Process for Seeking Discharge of Student Loans</a:t>
            </a:r>
          </a:p>
        </p:txBody>
      </p:sp>
    </p:spTree>
    <p:extLst>
      <p:ext uri="{BB962C8B-B14F-4D97-AF65-F5344CB8AC3E}">
        <p14:creationId xmlns:p14="http://schemas.microsoft.com/office/powerpoint/2010/main" val="333184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2E5A-FBF6-1944-B365-0AEBA1C224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2696060"/>
            <a:ext cx="10515600" cy="16584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BFBFC"/>
              </a:buClr>
            </a:pPr>
            <a:r>
              <a:rPr lang="en-US" sz="4400" dirty="0"/>
              <a:t>Department of Justice Guidance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BFBFC"/>
              </a:buClr>
            </a:pPr>
            <a:r>
              <a:rPr lang="en-US" sz="2800" i="1" dirty="0"/>
              <a:t>Issued November 17, 2022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3532F-87F0-F153-2642-6569B967DA67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4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1CEA-2D84-7E4A-B550-1D81786A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82F0A8-AFA6-49CE-B6CC-1178C2E1F7D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77E85-D273-49C0-8B60-A4806DE7A4D3}"/>
              </a:ext>
            </a:extLst>
          </p:cNvPr>
          <p:cNvSpPr txBox="1"/>
          <p:nvPr/>
        </p:nvSpPr>
        <p:spPr>
          <a:xfrm>
            <a:off x="387594" y="1375809"/>
            <a:ext cx="9919666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Does NOT change</a:t>
            </a:r>
          </a:p>
          <a:p>
            <a:pPr marL="914400" lvl="1" indent="-457200"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prstClr val="white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Statute</a:t>
            </a:r>
          </a:p>
          <a:p>
            <a:pPr marL="914400" lvl="1" indent="-457200"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Case law</a:t>
            </a:r>
          </a:p>
          <a:p>
            <a:pPr marL="914400" lvl="1" indent="-457200"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prstClr val="white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Requirement to file adversary</a:t>
            </a:r>
          </a:p>
          <a:p>
            <a:pPr lvl="1">
              <a:spcBef>
                <a:spcPts val="1000"/>
              </a:spcBef>
              <a:buClr>
                <a:srgbClr val="FD7251"/>
              </a:buClr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Does provide objective standards and streamlined process</a:t>
            </a:r>
          </a:p>
          <a:p>
            <a:pPr marL="914400" lvl="1" indent="-457200"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No full discovery – focus on Attestation provided by debtor</a:t>
            </a:r>
          </a:p>
          <a:p>
            <a:pPr marL="914400" lvl="1" indent="-457200">
              <a:spcBef>
                <a:spcPts val="1000"/>
              </a:spcBef>
              <a:buClr>
                <a:srgbClr val="FD7251"/>
              </a:buClr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prstClr val="white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Allows AUSA with DOE to s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tipulate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 that “undue hardship” exists and recommend discharge if three conditions are met:</a:t>
            </a:r>
          </a:p>
          <a:p>
            <a:pPr marL="1657350" marR="0" lvl="2" indent="-514350" algn="l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The debtor presently lacks an ability to repay the loan</a:t>
            </a:r>
          </a:p>
          <a:p>
            <a:pPr marL="1657350" marR="0" lvl="2" indent="-514350" algn="l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The debtor’s inability to pay the loan is likely to persist in the future</a:t>
            </a:r>
          </a:p>
          <a:p>
            <a:pPr marL="1657350" marR="0" lvl="2" indent="-514350" algn="l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o Sans Light" panose="020B0406020202040204" pitchFamily="34" charset="0"/>
                <a:cs typeface="Calibri" panose="020F0502020204030204" pitchFamily="34" charset="0"/>
              </a:rPr>
              <a:t>The debtor has acted in good faith in the past in attempting to repay the loan</a:t>
            </a:r>
          </a:p>
          <a:p>
            <a:pPr marL="1143000" marR="0" lvl="2" algn="l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>
                <a:srgbClr val="FD7251"/>
              </a:buClr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o Sans Light" panose="020B040602020204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FD725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0F1F7"/>
                </a:solidFill>
                <a:latin typeface="Bio Sans Light" panose="020B0406020202040204" pitchFamily="34" charset="0"/>
                <a:cs typeface="Calibri" panose="020F0502020204030204" pitchFamily="34" charset="0"/>
              </a:rPr>
              <a:t>Through July 17, 2023, over 75% of final determinations resulted in stipulation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C19A4248-DF35-364B-CE7E-86D4702EB7C8}"/>
              </a:ext>
            </a:extLst>
          </p:cNvPr>
          <p:cNvSpPr txBox="1">
            <a:spLocks/>
          </p:cNvSpPr>
          <p:nvPr/>
        </p:nvSpPr>
        <p:spPr>
          <a:xfrm>
            <a:off x="196759" y="200527"/>
            <a:ext cx="8151182" cy="21003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1200" b="1" i="0" kern="1200" dirty="0">
                <a:solidFill>
                  <a:schemeClr val="bg1"/>
                </a:solidFill>
                <a:latin typeface="Bio Sans" panose="020B0506020202040204" pitchFamily="34" charset="77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THE DOJ GUIDANCE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6B8E0B-BB03-F1E8-0307-3891468BA1D4}"/>
              </a:ext>
            </a:extLst>
          </p:cNvPr>
          <p:cNvSpPr/>
          <p:nvPr/>
        </p:nvSpPr>
        <p:spPr>
          <a:xfrm>
            <a:off x="36287" y="6458333"/>
            <a:ext cx="2552700" cy="246888"/>
          </a:xfrm>
          <a:prstGeom prst="rect">
            <a:avLst/>
          </a:prstGeom>
          <a:solidFill>
            <a:srgbClr val="2C4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18DD09-E3A8-7526-AA34-7B5162D0E210}"/>
              </a:ext>
            </a:extLst>
          </p:cNvPr>
          <p:cNvSpPr txBox="1"/>
          <p:nvPr/>
        </p:nvSpPr>
        <p:spPr>
          <a:xfrm>
            <a:off x="387594" y="738272"/>
            <a:ext cx="1007525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FD7250"/>
              </a:buClr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BFBFC"/>
                </a:solidFill>
                <a:effectLst/>
                <a:uLnTx/>
                <a:uFillTx/>
                <a:latin typeface="Bio Sans ExtraLight" panose="020B0306020202040204" pitchFamily="34" charset="0"/>
              </a:rPr>
              <a:t>U.S. Department of Justice Guidance</a:t>
            </a:r>
          </a:p>
        </p:txBody>
      </p:sp>
    </p:spTree>
    <p:extLst>
      <p:ext uri="{BB962C8B-B14F-4D97-AF65-F5344CB8AC3E}">
        <p14:creationId xmlns:p14="http://schemas.microsoft.com/office/powerpoint/2010/main" val="1818526564"/>
      </p:ext>
    </p:extLst>
  </p:cSld>
  <p:clrMapOvr>
    <a:masterClrMapping/>
  </p:clrMapOvr>
</p:sld>
</file>

<file path=ppt/theme/theme1.xml><?xml version="1.0" encoding="utf-8"?>
<a:theme xmlns:a="http://schemas.openxmlformats.org/drawingml/2006/main" name="Gray Background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4_Gray Background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2_Divider Light">
  <a:themeElements>
    <a:clrScheme name="STRETTO">
      <a:dk1>
        <a:srgbClr val="273C41"/>
      </a:dk1>
      <a:lt1>
        <a:srgbClr val="FFFFFF"/>
      </a:lt1>
      <a:dk2>
        <a:srgbClr val="30454A"/>
      </a:dk2>
      <a:lt2>
        <a:srgbClr val="F5F5F9"/>
      </a:lt2>
      <a:accent1>
        <a:srgbClr val="FD7150"/>
      </a:accent1>
      <a:accent2>
        <a:srgbClr val="30454A"/>
      </a:accent2>
      <a:accent3>
        <a:srgbClr val="2B4145"/>
      </a:accent3>
      <a:accent4>
        <a:srgbClr val="273C41"/>
      </a:accent4>
      <a:accent5>
        <a:srgbClr val="FAFAFE"/>
      </a:accent5>
      <a:accent6>
        <a:srgbClr val="E1E3E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r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vider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ivider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ank Yo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Gray Background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2_Gray Background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Gray Background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30688</TotalTime>
  <Words>2439</Words>
  <Application>Microsoft Office PowerPoint</Application>
  <PresentationFormat>Widescreen</PresentationFormat>
  <Paragraphs>377</Paragraphs>
  <Slides>33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33</vt:i4>
      </vt:variant>
    </vt:vector>
  </HeadingPairs>
  <TitlesOfParts>
    <vt:vector size="51" baseType="lpstr">
      <vt:lpstr>Arial</vt:lpstr>
      <vt:lpstr>Bio Sans</vt:lpstr>
      <vt:lpstr>Bio Sans ExtraLight</vt:lpstr>
      <vt:lpstr>Bio Sans Light</vt:lpstr>
      <vt:lpstr>Calibri</vt:lpstr>
      <vt:lpstr>Courier New</vt:lpstr>
      <vt:lpstr>Wingdings</vt:lpstr>
      <vt:lpstr>Gray Background </vt:lpstr>
      <vt:lpstr>Divider Dark</vt:lpstr>
      <vt:lpstr>Divider Light</vt:lpstr>
      <vt:lpstr>1_Divider Light</vt:lpstr>
      <vt:lpstr>Title Slide</vt:lpstr>
      <vt:lpstr>Thank You</vt:lpstr>
      <vt:lpstr>1_Gray Background </vt:lpstr>
      <vt:lpstr>2_Gray Background </vt:lpstr>
      <vt:lpstr>3_Gray Background </vt:lpstr>
      <vt:lpstr>4_Gray Background </vt:lpstr>
      <vt:lpstr>2_Divider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Sperling</dc:creator>
  <cp:lastModifiedBy>Carey Ebert</cp:lastModifiedBy>
  <cp:revision>430</cp:revision>
  <cp:lastPrinted>2023-07-06T21:09:42Z</cp:lastPrinted>
  <dcterms:created xsi:type="dcterms:W3CDTF">2018-11-10T03:13:51Z</dcterms:created>
  <dcterms:modified xsi:type="dcterms:W3CDTF">2023-10-10T14:37:19Z</dcterms:modified>
</cp:coreProperties>
</file>