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21"/>
  </p:notesMasterIdLst>
  <p:handoutMasterIdLst>
    <p:handoutMasterId r:id="rId22"/>
  </p:handoutMasterIdLst>
  <p:sldIdLst>
    <p:sldId id="258" r:id="rId5"/>
    <p:sldId id="335" r:id="rId6"/>
    <p:sldId id="338" r:id="rId7"/>
    <p:sldId id="337" r:id="rId8"/>
    <p:sldId id="351" r:id="rId9"/>
    <p:sldId id="339" r:id="rId10"/>
    <p:sldId id="340" r:id="rId11"/>
    <p:sldId id="343" r:id="rId12"/>
    <p:sldId id="342" r:id="rId13"/>
    <p:sldId id="341" r:id="rId14"/>
    <p:sldId id="344" r:id="rId15"/>
    <p:sldId id="346" r:id="rId16"/>
    <p:sldId id="349" r:id="rId17"/>
    <p:sldId id="347" r:id="rId18"/>
    <p:sldId id="348" r:id="rId19"/>
    <p:sldId id="350"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5" d="100"/>
          <a:sy n="95" d="100"/>
        </p:scale>
        <p:origin x="163" y="67"/>
      </p:cViewPr>
      <p:guideLst/>
    </p:cSldViewPr>
  </p:slideViewPr>
  <p:notesTextViewPr>
    <p:cViewPr>
      <p:scale>
        <a:sx n="1" d="1"/>
        <a:sy n="1" d="1"/>
      </p:scale>
      <p:origin x="0" y="0"/>
    </p:cViewPr>
  </p:notesTextViewPr>
  <p:notesViewPr>
    <p:cSldViewPr snapToGrid="0">
      <p:cViewPr varScale="1">
        <p:scale>
          <a:sx n="60" d="100"/>
          <a:sy n="60" d="100"/>
        </p:scale>
        <p:origin x="893"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4ACDB4-642F-4F82-9C8D-2DC384BF8F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ABB06E6-7341-4F07-8285-8B35565B99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CC4456-0E88-4EB2-8FDA-8240F984B54A}" type="datetimeFigureOut">
              <a:rPr lang="en-US" smtClean="0"/>
              <a:t>10/20/2023</a:t>
            </a:fld>
            <a:endParaRPr lang="en-US"/>
          </a:p>
        </p:txBody>
      </p:sp>
      <p:sp>
        <p:nvSpPr>
          <p:cNvPr id="4" name="Footer Placeholder 3">
            <a:extLst>
              <a:ext uri="{FF2B5EF4-FFF2-40B4-BE49-F238E27FC236}">
                <a16:creationId xmlns:a16="http://schemas.microsoft.com/office/drawing/2014/main" id="{F2C88C94-6E7C-4506-82BE-23DAD04DCE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A5C082-911A-46EA-8DF6-A63F9F9E0A6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3086C9-2826-46AE-BD8E-F12CB3F9C8B4}" type="slidenum">
              <a:rPr lang="en-US" smtClean="0"/>
              <a:t>‹#›</a:t>
            </a:fld>
            <a:endParaRPr lang="en-US"/>
          </a:p>
        </p:txBody>
      </p:sp>
    </p:spTree>
    <p:extLst>
      <p:ext uri="{BB962C8B-B14F-4D97-AF65-F5344CB8AC3E}">
        <p14:creationId xmlns:p14="http://schemas.microsoft.com/office/powerpoint/2010/main" val="1875910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5E9994-CBF9-4364-B2D1-761774B9F53C}" type="datetimeFigureOut">
              <a:rPr lang="en-US" smtClean="0"/>
              <a:t>10/20/2023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AD0BC5-116C-42CF-8B28-245F66D50665}" type="slidenum">
              <a:rPr lang="en-US" smtClean="0"/>
              <a:t>‹#›</a:t>
            </a:fld>
            <a:endParaRPr lang="en-US" dirty="0"/>
          </a:p>
        </p:txBody>
      </p:sp>
    </p:spTree>
    <p:extLst>
      <p:ext uri="{BB962C8B-B14F-4D97-AF65-F5344CB8AC3E}">
        <p14:creationId xmlns:p14="http://schemas.microsoft.com/office/powerpoint/2010/main" val="2499818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EE62B5-0727-4FE1-B35D-4CC400F0421B}" type="datetime1">
              <a:rPr lang="en-US" smtClean="0"/>
              <a:t>10/20/2023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E30329-BDC0-4E94-85A6-029919402EA5}" type="datetime1">
              <a:rPr lang="en-US" smtClean="0"/>
              <a:t>10/20/2023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2B72B49-901F-4A06-A293-97E642D291F1}" type="datetime1">
              <a:rPr lang="en-US" smtClean="0"/>
              <a:t>10/20/2023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88B8AC0-DF40-478D-AC66-7E53B92DC39D}" type="datetime1">
              <a:rPr lang="en-US" smtClean="0"/>
              <a:t>10/20/2023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50704E-628F-4B07-B462-FEAA60A43C6F}" type="datetime1">
              <a:rPr lang="en-US" smtClean="0"/>
              <a:t>10/20/2023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8FDF3892-6A72-4732-B216-4C6AC1274CD7}" type="datetime1">
              <a:rPr lang="en-US" smtClean="0"/>
              <a:t>10/20/2023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CAFB02B0-6B64-4F60-8B09-8996E3F912FC}" type="datetime1">
              <a:rPr lang="en-US" smtClean="0"/>
              <a:t>10/20/2023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DF3EBD-7946-447F-81B7-F8E13B1E0F65}" type="datetime1">
              <a:rPr lang="en-US" smtClean="0"/>
              <a:t>10/20/2023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07126" y="5936187"/>
            <a:ext cx="2743200" cy="365125"/>
          </a:xfrm>
        </p:spPr>
        <p:txBody>
          <a:bodyPr/>
          <a:lstStyle/>
          <a:p>
            <a:fld id="{10E91673-9338-481D-B5F9-C19B4D8B220D}" type="datetime1">
              <a:rPr lang="en-US" smtClean="0"/>
              <a:t>10/20/2023</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D29E9A-D780-446F-844A-BE267EEAD3AE}" type="datetime1">
              <a:rPr lang="en-US" smtClean="0"/>
              <a:t>10/20/2023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EB7C910-909F-4D24-AD23-A62C7BD67FC7}" type="datetime1">
              <a:rPr lang="en-US" smtClean="0"/>
              <a:t>10/20/2023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0320" y="2336873"/>
            <a:ext cx="4698358"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94123" y="2336873"/>
            <a:ext cx="4700058"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A83216-DF3C-46DB-A40A-96FF3C606000}" type="datetime1">
              <a:rPr lang="en-US" smtClean="0"/>
              <a:t>10/20/2023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720A9-03EA-4B84-88A6-300F0BD51786}" type="datetime1">
              <a:rPr lang="en-US" smtClean="0"/>
              <a:t>10/20/2023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F7BD0E-0FCD-4324-A628-FDB0CB3327DA}" type="datetime1">
              <a:rPr lang="en-US" smtClean="0"/>
              <a:t>10/20/2023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E392EC9E-8B9A-41EE-9BA7-24325F3A2FA7}" type="datetime1">
              <a:rPr lang="en-US" smtClean="0"/>
              <a:t>10/20/2023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a:p>
        </p:txBody>
      </p:sp>
      <p:sp>
        <p:nvSpPr>
          <p:cNvPr id="3" name="Content Placeholder 2"/>
          <p:cNvSpPr>
            <a:spLocks noGrp="1"/>
          </p:cNvSpPr>
          <p:nvPr>
            <p:ph idx="1"/>
          </p:nvPr>
        </p:nvSpPr>
        <p:spPr>
          <a:xfrm>
            <a:off x="4685846" y="2336873"/>
            <a:ext cx="5608336" cy="359931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604F5E6-D73A-4AD2-857F-AF5620C48E9C}" type="datetime1">
              <a:rPr lang="en-US" smtClean="0"/>
              <a:t>10/20/2023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8F6E721-8DEF-49EB-A280-ECA7ED0AF9E9}" type="datetime1">
              <a:rPr lang="en-US" smtClean="0"/>
              <a:t>10/20/2023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6947E68-D1AB-47D2-8C40-7F44C00C5B87}" type="datetime1">
              <a:rPr lang="en-US" smtClean="0"/>
              <a:t>10/20/2023</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research.fdic.gov/bankfind/"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descr="geometric abstract image">
            <a:extLst>
              <a:ext uri="{FF2B5EF4-FFF2-40B4-BE49-F238E27FC236}">
                <a16:creationId xmlns:a16="http://schemas.microsoft.com/office/drawing/2014/main" id="{1F6EA444-CCD5-43A4-848C-62DE7C63DDF9}"/>
              </a:ext>
              <a:ext uri="{C183D7F6-B498-43B3-948B-1728B52AA6E4}">
                <adec:decorative xmlns="" xmlns:adec="http://schemas.microsoft.com/office/drawing/2017/decorative" val="0"/>
              </a:ext>
            </a:extLst>
          </p:cNvPr>
          <p:cNvPicPr>
            <a:picLocks noChangeAspect="1"/>
          </p:cNvPicPr>
          <p:nvPr/>
        </p:nvPicPr>
        <p:blipFill rotWithShape="1">
          <a:blip r:embed="rId2"/>
          <a:srcRect t="10360" r="9091" b="10360"/>
          <a:stretch/>
        </p:blipFill>
        <p:spPr>
          <a:xfrm>
            <a:off x="-3176" y="10"/>
            <a:ext cx="12192000" cy="6857991"/>
          </a:xfrm>
          <a:prstGeom prst="rect">
            <a:avLst/>
          </a:prstGeom>
        </p:spPr>
      </p:pic>
      <p:sp>
        <p:nvSpPr>
          <p:cNvPr id="25" name="Rectangle 24">
            <a:extLst>
              <a:ext uri="{FF2B5EF4-FFF2-40B4-BE49-F238E27FC236}">
                <a16:creationId xmlns:a16="http://schemas.microsoft.com/office/drawing/2014/main" id="{41704883-D088-4683-A1FD-AEE53B33613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F6AF5ED-FC20-4831-8454-D57E6A498BE8}"/>
              </a:ext>
            </a:extLst>
          </p:cNvPr>
          <p:cNvSpPr>
            <a:spLocks noGrp="1"/>
          </p:cNvSpPr>
          <p:nvPr>
            <p:ph type="ctrTitle"/>
          </p:nvPr>
        </p:nvSpPr>
        <p:spPr>
          <a:xfrm>
            <a:off x="680322" y="4402667"/>
            <a:ext cx="8133478" cy="940240"/>
          </a:xfrm>
        </p:spPr>
        <p:txBody>
          <a:bodyPr>
            <a:normAutofit/>
          </a:bodyPr>
          <a:lstStyle/>
          <a:p>
            <a:r>
              <a:rPr lang="en-US" sz="4800" dirty="0" smtClean="0"/>
              <a:t>Staff Attorney Panel</a:t>
            </a:r>
            <a:endParaRPr lang="en-US" sz="4800" dirty="0"/>
          </a:p>
        </p:txBody>
      </p:sp>
      <p:sp>
        <p:nvSpPr>
          <p:cNvPr id="3" name="Subtitle 2">
            <a:extLst>
              <a:ext uri="{FF2B5EF4-FFF2-40B4-BE49-F238E27FC236}">
                <a16:creationId xmlns:a16="http://schemas.microsoft.com/office/drawing/2014/main" id="{4129664F-1730-4E16-9129-9C058466EFC7}"/>
              </a:ext>
            </a:extLst>
          </p:cNvPr>
          <p:cNvSpPr>
            <a:spLocks noGrp="1"/>
          </p:cNvSpPr>
          <p:nvPr>
            <p:ph type="subTitle" idx="1"/>
          </p:nvPr>
        </p:nvSpPr>
        <p:spPr>
          <a:xfrm>
            <a:off x="680322" y="5342302"/>
            <a:ext cx="8133478" cy="406566"/>
          </a:xfrm>
        </p:spPr>
        <p:txBody>
          <a:bodyPr>
            <a:normAutofit/>
          </a:bodyPr>
          <a:lstStyle/>
          <a:p>
            <a:r>
              <a:rPr lang="en-US" sz="1800" dirty="0" smtClean="0"/>
              <a:t>DFW Seminar  2023</a:t>
            </a:r>
            <a:endParaRPr lang="en-US" sz="1800" dirty="0"/>
          </a:p>
        </p:txBody>
      </p:sp>
      <p:sp>
        <p:nvSpPr>
          <p:cNvPr id="29" name="Rectangle 28">
            <a:extLst>
              <a:ext uri="{FF2B5EF4-FFF2-40B4-BE49-F238E27FC236}">
                <a16:creationId xmlns:a16="http://schemas.microsoft.com/office/drawing/2014/main" id="{9BAB74E2-5A82-47FD-BBB4-BFD47779FF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9C04EC1-26B9-40BD-84A6-B2C0A913D0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id="{9C4FFB60-A034-4994-8F55-E38D4F31C8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7681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5389" y="465513"/>
            <a:ext cx="11346873" cy="5016758"/>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INFORMAL PROOF OF CLAIM</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cs typeface="Times New Roman" panose="02020603050405020304" pitchFamily="18" charset="0"/>
              </a:rPr>
              <a:t>“The doctrine of informal proof of claim provides that ‘a creditor's filing of a document ... which indicates, at a minimum, the basis for a claim and the creditor's intent to hold the estate liable, may constitute an informal proof of claim capable of being later amended by a formal proof of claim.’ ” </a:t>
            </a:r>
            <a:r>
              <a:rPr lang="en-US" sz="1600" i="1" dirty="0">
                <a:latin typeface="Times New Roman" panose="02020603050405020304" pitchFamily="18" charset="0"/>
                <a:cs typeface="Times New Roman" panose="02020603050405020304" pitchFamily="18" charset="0"/>
              </a:rPr>
              <a:t>In re Dove House</a:t>
            </a:r>
            <a:r>
              <a:rPr lang="en-US" sz="1600" dirty="0">
                <a:latin typeface="Times New Roman" panose="02020603050405020304" pitchFamily="18" charset="0"/>
                <a:cs typeface="Times New Roman" panose="02020603050405020304" pitchFamily="18" charset="0"/>
              </a:rPr>
              <a:t>, Inc., 233 B.R. 230, 232 (Bankr.D.Conn.1999) (quoting In re </a:t>
            </a:r>
            <a:r>
              <a:rPr lang="en-US" sz="1600" dirty="0" err="1">
                <a:latin typeface="Times New Roman" panose="02020603050405020304" pitchFamily="18" charset="0"/>
                <a:cs typeface="Times New Roman" panose="02020603050405020304" pitchFamily="18" charset="0"/>
              </a:rPr>
              <a:t>Veilleux</a:t>
            </a:r>
            <a:r>
              <a:rPr lang="en-US" sz="1600" dirty="0">
                <a:latin typeface="Times New Roman" panose="02020603050405020304" pitchFamily="18" charset="0"/>
                <a:cs typeface="Times New Roman" panose="02020603050405020304" pitchFamily="18" charset="0"/>
              </a:rPr>
              <a:t>, 140 B.R. 28, 29 (Bankr.D.Conn.1992)). The doctrine derives from the Second Circuit's holding in </a:t>
            </a:r>
            <a:r>
              <a:rPr lang="en-US" sz="1600" i="1" dirty="0">
                <a:latin typeface="Times New Roman" panose="02020603050405020304" pitchFamily="18" charset="0"/>
                <a:cs typeface="Times New Roman" panose="02020603050405020304" pitchFamily="18" charset="0"/>
              </a:rPr>
              <a:t>In re </a:t>
            </a:r>
            <a:r>
              <a:rPr lang="en-US" sz="1600" i="1" dirty="0" err="1">
                <a:latin typeface="Times New Roman" panose="02020603050405020304" pitchFamily="18" charset="0"/>
                <a:cs typeface="Times New Roman" panose="02020603050405020304" pitchFamily="18" charset="0"/>
              </a:rPr>
              <a:t>Lipman</a:t>
            </a:r>
            <a:r>
              <a:rPr lang="en-US" sz="1600" dirty="0">
                <a:latin typeface="Times New Roman" panose="02020603050405020304" pitchFamily="18" charset="0"/>
                <a:cs typeface="Times New Roman" panose="02020603050405020304" pitchFamily="18" charset="0"/>
              </a:rPr>
              <a:t>, 65 F.2d 366, 368 (2d Cir.1933) “that it is not essential that a document be styled a ‘proof of claim,’ or that it be filed in the form of a claim, if it fulfills the purposes for which the filing of proof is required.”</a:t>
            </a:r>
          </a:p>
          <a:p>
            <a:r>
              <a:rPr lang="en-US" sz="1600" dirty="0">
                <a:latin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cs typeface="Times New Roman" panose="02020603050405020304" pitchFamily="18" charset="0"/>
              </a:rPr>
              <a:t>To be an informal proof of claim, a document “must have been 1) timely filed with the bankruptcy court and become part of the judicial record, 2) state the existence and the nature of the debt, 3) state the amount of the claim against the estate, and 4) evidence the creditor's intent to hold the debtor liable with the debt.” </a:t>
            </a:r>
            <a:r>
              <a:rPr lang="en-US" sz="1600" i="1" dirty="0">
                <a:latin typeface="Times New Roman" panose="02020603050405020304" pitchFamily="18" charset="0"/>
                <a:cs typeface="Times New Roman" panose="02020603050405020304" pitchFamily="18" charset="0"/>
              </a:rPr>
              <a:t>In re St. James Mechanical, Inc</a:t>
            </a:r>
            <a:r>
              <a:rPr lang="en-US" sz="1600" dirty="0">
                <a:latin typeface="Times New Roman" panose="02020603050405020304" pitchFamily="18" charset="0"/>
                <a:cs typeface="Times New Roman" panose="02020603050405020304" pitchFamily="18" charset="0"/>
              </a:rPr>
              <a:t>., 434 B.R. 54, 63 (Bankr.E.D.N.Y.2010) (quoting </a:t>
            </a:r>
            <a:r>
              <a:rPr lang="en-US" sz="1600" i="1" dirty="0">
                <a:latin typeface="Times New Roman" panose="02020603050405020304" pitchFamily="18" charset="0"/>
                <a:cs typeface="Times New Roman" panose="02020603050405020304" pitchFamily="18" charset="0"/>
              </a:rPr>
              <a:t>In re </a:t>
            </a:r>
            <a:r>
              <a:rPr lang="en-US" sz="1600" i="1" dirty="0" err="1">
                <a:latin typeface="Times New Roman" panose="02020603050405020304" pitchFamily="18" charset="0"/>
                <a:cs typeface="Times New Roman" panose="02020603050405020304" pitchFamily="18" charset="0"/>
              </a:rPr>
              <a:t>Houbigant</a:t>
            </a:r>
            <a:r>
              <a:rPr lang="en-US" sz="1600" i="1" dirty="0">
                <a:latin typeface="Times New Roman" panose="02020603050405020304" pitchFamily="18" charset="0"/>
                <a:cs typeface="Times New Roman" panose="02020603050405020304" pitchFamily="18" charset="0"/>
              </a:rPr>
              <a:t>, Inc</a:t>
            </a:r>
            <a:r>
              <a:rPr lang="en-US" sz="1600" dirty="0">
                <a:latin typeface="Times New Roman" panose="02020603050405020304" pitchFamily="18" charset="0"/>
                <a:cs typeface="Times New Roman" panose="02020603050405020304" pitchFamily="18" charset="0"/>
              </a:rPr>
              <a:t>., 190 B.R. 185, 187 (Bankr.S.D.N.Y.1995)). The party seeking to use the informal proof of claim doctrine bears the burden of proof. </a:t>
            </a:r>
            <a:r>
              <a:rPr lang="en-US" sz="1600" i="1" dirty="0">
                <a:latin typeface="Times New Roman" panose="02020603050405020304" pitchFamily="18" charset="0"/>
                <a:cs typeface="Times New Roman" panose="02020603050405020304" pitchFamily="18" charset="0"/>
              </a:rPr>
              <a:t>In re </a:t>
            </a:r>
            <a:r>
              <a:rPr lang="en-US" sz="1600" i="1" dirty="0" err="1">
                <a:latin typeface="Times New Roman" panose="02020603050405020304" pitchFamily="18" charset="0"/>
                <a:cs typeface="Times New Roman" panose="02020603050405020304" pitchFamily="18" charset="0"/>
              </a:rPr>
              <a:t>Spresser</a:t>
            </a:r>
            <a:r>
              <a:rPr lang="en-US" sz="1600" dirty="0">
                <a:latin typeface="Times New Roman" panose="02020603050405020304" pitchFamily="18" charset="0"/>
                <a:cs typeface="Times New Roman" panose="02020603050405020304" pitchFamily="18" charset="0"/>
              </a:rPr>
              <a:t>, 2012 WL 124855, at *3 (</a:t>
            </a:r>
            <a:r>
              <a:rPr lang="en-US" sz="1600" dirty="0" err="1">
                <a:latin typeface="Times New Roman" panose="02020603050405020304" pitchFamily="18" charset="0"/>
                <a:cs typeface="Times New Roman" panose="02020603050405020304" pitchFamily="18" charset="0"/>
              </a:rPr>
              <a:t>D.Kan</a:t>
            </a:r>
            <a:r>
              <a:rPr lang="en-US" sz="1600" dirty="0">
                <a:latin typeface="Times New Roman" panose="02020603050405020304" pitchFamily="18" charset="0"/>
                <a:cs typeface="Times New Roman" panose="02020603050405020304" pitchFamily="18" charset="0"/>
              </a:rPr>
              <a:t>. Jan. 17, 2012) (citing </a:t>
            </a:r>
            <a:r>
              <a:rPr lang="en-US" sz="1600" i="1" dirty="0">
                <a:latin typeface="Times New Roman" panose="02020603050405020304" pitchFamily="18" charset="0"/>
                <a:cs typeface="Times New Roman" panose="02020603050405020304" pitchFamily="18" charset="0"/>
              </a:rPr>
              <a:t>In re Smith</a:t>
            </a:r>
            <a:r>
              <a:rPr lang="en-US" sz="1600" dirty="0">
                <a:latin typeface="Times New Roman" panose="02020603050405020304" pitchFamily="18" charset="0"/>
                <a:cs typeface="Times New Roman" panose="02020603050405020304" pitchFamily="18" charset="0"/>
              </a:rPr>
              <a:t>, 100 B.R. 289, 293 (Bankr.D.S.C.1988)).</a:t>
            </a:r>
          </a:p>
          <a:p>
            <a:r>
              <a:rPr lang="en-US" sz="1600" dirty="0">
                <a:latin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cs typeface="Times New Roman" panose="02020603050405020304" pitchFamily="18" charset="0"/>
              </a:rPr>
              <a:t>Mere inclusion in the Debtors' schedules does not constitute an informal proof of claim. </a:t>
            </a:r>
            <a:r>
              <a:rPr lang="en-US" sz="1600" i="1" dirty="0">
                <a:latin typeface="Times New Roman" panose="02020603050405020304" pitchFamily="18" charset="0"/>
                <a:cs typeface="Times New Roman" panose="02020603050405020304" pitchFamily="18" charset="0"/>
              </a:rPr>
              <a:t>In re </a:t>
            </a:r>
            <a:r>
              <a:rPr lang="en-US" sz="1600" i="1" dirty="0" err="1">
                <a:latin typeface="Times New Roman" panose="02020603050405020304" pitchFamily="18" charset="0"/>
                <a:cs typeface="Times New Roman" panose="02020603050405020304" pitchFamily="18" charset="0"/>
              </a:rPr>
              <a:t>Boudinot</a:t>
            </a:r>
            <a:r>
              <a:rPr lang="en-US" sz="1600" dirty="0">
                <a:latin typeface="Times New Roman" panose="02020603050405020304" pitchFamily="18" charset="0"/>
                <a:cs typeface="Times New Roman" panose="02020603050405020304" pitchFamily="18" charset="0"/>
              </a:rPr>
              <a:t>, 237 B.R. 413, 418 (Bankr.S.D.Oh.1999) (citing </a:t>
            </a:r>
            <a:r>
              <a:rPr lang="en-US" sz="1600" i="1" dirty="0">
                <a:latin typeface="Times New Roman" panose="02020603050405020304" pitchFamily="18" charset="0"/>
                <a:cs typeface="Times New Roman" panose="02020603050405020304" pitchFamily="18" charset="0"/>
              </a:rPr>
              <a:t>In re </a:t>
            </a:r>
            <a:r>
              <a:rPr lang="en-US" sz="1600" i="1" dirty="0" err="1">
                <a:latin typeface="Times New Roman" panose="02020603050405020304" pitchFamily="18" charset="0"/>
                <a:cs typeface="Times New Roman" panose="02020603050405020304" pitchFamily="18" charset="0"/>
              </a:rPr>
              <a:t>Casterline</a:t>
            </a:r>
            <a:r>
              <a:rPr lang="en-US" sz="1600" dirty="0">
                <a:latin typeface="Times New Roman" panose="02020603050405020304" pitchFamily="18" charset="0"/>
                <a:cs typeface="Times New Roman" panose="02020603050405020304" pitchFamily="18" charset="0"/>
              </a:rPr>
              <a:t>, 51 B.R. 219, 220 (Bankr.D.Colo.1985)). The same is true for the plan</a:t>
            </a:r>
            <a:r>
              <a:rPr lang="en-US" sz="1600" i="1" dirty="0">
                <a:latin typeface="Times New Roman" panose="02020603050405020304" pitchFamily="18" charset="0"/>
                <a:cs typeface="Times New Roman" panose="02020603050405020304" pitchFamily="18" charset="0"/>
              </a:rPr>
              <a:t>. In re Harper</a:t>
            </a:r>
            <a:r>
              <a:rPr lang="en-US" sz="1600" dirty="0">
                <a:latin typeface="Times New Roman" panose="02020603050405020304" pitchFamily="18" charset="0"/>
                <a:cs typeface="Times New Roman" panose="02020603050405020304" pitchFamily="18" charset="0"/>
              </a:rPr>
              <a:t>, 138 B.R. 229, 248 (Bankr.N.D.Ind.1991) (“[T]he case law is clear that neither the debtor's plan nor his schedules, standing alone, can constitute an informal claim by the creditor....”). This is because the creditor must make a demand, not sit idly by. </a:t>
            </a:r>
            <a:r>
              <a:rPr lang="en-US" sz="1600" i="1" dirty="0">
                <a:latin typeface="Times New Roman" panose="02020603050405020304" pitchFamily="18" charset="0"/>
                <a:cs typeface="Times New Roman" panose="02020603050405020304" pitchFamily="18" charset="0"/>
              </a:rPr>
              <a:t>See Id</a:t>
            </a:r>
            <a:r>
              <a:rPr lang="en-US" sz="1600" dirty="0">
                <a:latin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4893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127" y="1097280"/>
            <a:ext cx="11920451" cy="4524315"/>
          </a:xfrm>
          <a:prstGeom prst="rect">
            <a:avLst/>
          </a:prstGeom>
          <a:noFill/>
        </p:spPr>
        <p:txBody>
          <a:bodyPr wrap="square" rtlCol="0">
            <a:spAutoFit/>
          </a:bodyPr>
          <a:lstStyle/>
          <a:p>
            <a:pPr algn="ctr">
              <a:spcAft>
                <a:spcPts val="0"/>
              </a:spcAft>
            </a:pPr>
            <a:r>
              <a:rPr lang="en-US" sz="1600" b="1" dirty="0">
                <a:latin typeface="Times New Roman" panose="02020603050405020304" pitchFamily="18" charset="0"/>
                <a:ea typeface="Times New Roman" panose="02020603050405020304" pitchFamily="18" charset="0"/>
              </a:rPr>
              <a:t>SERVING OBJECTIONS TO CLAIMS</a:t>
            </a:r>
            <a:endParaRPr lang="en-US" sz="1600" dirty="0"/>
          </a:p>
          <a:p>
            <a:pPr>
              <a:spcAft>
                <a:spcPts val="0"/>
              </a:spcAft>
            </a:pPr>
            <a:r>
              <a:rPr lang="en-US" sz="1600" b="1" dirty="0">
                <a:latin typeface="Times New Roman" panose="02020603050405020304" pitchFamily="18" charset="0"/>
                <a:ea typeface="Times New Roman" panose="02020603050405020304" pitchFamily="18" charset="0"/>
              </a:rPr>
              <a:t> </a:t>
            </a:r>
            <a:endParaRPr lang="en-US" sz="1600" dirty="0"/>
          </a:p>
          <a:p>
            <a:pPr>
              <a:spcAft>
                <a:spcPts val="0"/>
              </a:spcAft>
            </a:pPr>
            <a:r>
              <a:rPr lang="en-US" sz="1600" b="1" dirty="0">
                <a:latin typeface="Times New Roman" panose="02020603050405020304" pitchFamily="18" charset="0"/>
                <a:ea typeface="Times New Roman" panose="02020603050405020304" pitchFamily="18" charset="0"/>
              </a:rPr>
              <a:t>Fed. R. Bankr. P. 3007(a)(1) Time of Service</a:t>
            </a:r>
            <a:endParaRPr lang="en-US" sz="1600" dirty="0"/>
          </a:p>
          <a:p>
            <a:pPr>
              <a:spcAft>
                <a:spcPts val="0"/>
              </a:spcAft>
            </a:pPr>
            <a:r>
              <a:rPr lang="en-US" sz="1600" dirty="0">
                <a:latin typeface="Times New Roman" panose="02020603050405020304" pitchFamily="18" charset="0"/>
                <a:ea typeface="Times New Roman" panose="02020603050405020304" pitchFamily="18" charset="0"/>
              </a:rPr>
              <a:t> </a:t>
            </a:r>
            <a:endParaRPr lang="en-US" sz="1600" dirty="0"/>
          </a:p>
          <a:p>
            <a:pPr algn="just">
              <a:spcAft>
                <a:spcPts val="0"/>
              </a:spcAft>
            </a:pPr>
            <a:r>
              <a:rPr lang="en-US" sz="1600" dirty="0">
                <a:latin typeface="Times New Roman" panose="02020603050405020304" pitchFamily="18" charset="0"/>
                <a:ea typeface="Times New Roman" panose="02020603050405020304" pitchFamily="18" charset="0"/>
              </a:rPr>
              <a:t>An objection to the allowance of a claim and a notice of objection that substantially conforms to the appropriate Official Form shall be filed and served at least 30 days before any scheduled hearing on the objection or any deadline for the claimant to request a hearing.</a:t>
            </a:r>
            <a:endParaRPr lang="en-US" sz="1600" dirty="0"/>
          </a:p>
          <a:p>
            <a:pPr algn="just">
              <a:spcAft>
                <a:spcPts val="0"/>
              </a:spcAft>
            </a:pPr>
            <a:r>
              <a:rPr lang="en-US" sz="1600" dirty="0">
                <a:latin typeface="Times New Roman" panose="02020603050405020304" pitchFamily="18" charset="0"/>
                <a:ea typeface="Times New Roman" panose="02020603050405020304" pitchFamily="18" charset="0"/>
              </a:rPr>
              <a:t> </a:t>
            </a:r>
            <a:endParaRPr lang="en-US" sz="1600" dirty="0"/>
          </a:p>
          <a:p>
            <a:pPr algn="just">
              <a:spcAft>
                <a:spcPts val="0"/>
              </a:spcAft>
            </a:pPr>
            <a:r>
              <a:rPr lang="en-US" sz="1600" b="1" dirty="0">
                <a:latin typeface="Times New Roman" panose="02020603050405020304" pitchFamily="18" charset="0"/>
                <a:ea typeface="Times New Roman" panose="02020603050405020304" pitchFamily="18" charset="0"/>
              </a:rPr>
              <a:t>Fed. R. Bankr. P. 3007(a)(2) Manner of Service</a:t>
            </a:r>
            <a:endParaRPr lang="en-US" sz="1600" dirty="0"/>
          </a:p>
          <a:p>
            <a:pPr algn="just">
              <a:spcAft>
                <a:spcPts val="0"/>
              </a:spcAft>
            </a:pPr>
            <a:r>
              <a:rPr lang="en-US" sz="1600" dirty="0">
                <a:latin typeface="Times New Roman" panose="02020603050405020304" pitchFamily="18" charset="0"/>
                <a:ea typeface="Times New Roman" panose="02020603050405020304" pitchFamily="18" charset="0"/>
              </a:rPr>
              <a:t> </a:t>
            </a:r>
            <a:endParaRPr lang="en-US" sz="1600" dirty="0"/>
          </a:p>
          <a:p>
            <a:pPr algn="just">
              <a:spcAft>
                <a:spcPts val="0"/>
              </a:spcAft>
            </a:pPr>
            <a:r>
              <a:rPr lang="en-US" sz="1600" dirty="0">
                <a:latin typeface="Times New Roman" panose="02020603050405020304" pitchFamily="18" charset="0"/>
                <a:ea typeface="Times New Roman" panose="02020603050405020304" pitchFamily="18" charset="0"/>
              </a:rPr>
              <a:t>(A) The objection and notice shall be served on a claimant by first-class mail to the person most recently designated on the claimant's original or amended proof of claim as the person to receive notices, at the address so indicated; and</a:t>
            </a:r>
            <a:endParaRPr lang="en-US" sz="1600" dirty="0"/>
          </a:p>
          <a:p>
            <a:pPr marL="457200" marR="0" algn="just">
              <a:spcBef>
                <a:spcPts val="0"/>
              </a:spcBef>
              <a:spcAft>
                <a:spcPts val="0"/>
              </a:spcAft>
            </a:pPr>
            <a:r>
              <a:rPr lang="en-US" sz="1600" dirty="0">
                <a:latin typeface="Times New Roman" panose="02020603050405020304" pitchFamily="18" charset="0"/>
                <a:ea typeface="Times New Roman" panose="02020603050405020304" pitchFamily="18" charset="0"/>
              </a:rPr>
              <a:t>(</a:t>
            </a:r>
            <a:r>
              <a:rPr lang="en-US" sz="1600" dirty="0" err="1">
                <a:latin typeface="Times New Roman" panose="02020603050405020304" pitchFamily="18" charset="0"/>
                <a:ea typeface="Times New Roman" panose="02020603050405020304" pitchFamily="18" charset="0"/>
              </a:rPr>
              <a:t>i</a:t>
            </a:r>
            <a:r>
              <a:rPr lang="en-US" sz="1600" dirty="0">
                <a:latin typeface="Times New Roman" panose="02020603050405020304" pitchFamily="18" charset="0"/>
                <a:ea typeface="Times New Roman" panose="02020603050405020304" pitchFamily="18" charset="0"/>
              </a:rPr>
              <a:t>) if the objection is to a claim of the United States, or any of its officers or agencies, in the manner provided for service of a summons and complaint by Rule 7004(b)(4) or (5); or</a:t>
            </a:r>
            <a:endParaRPr lang="en-US" sz="1600" dirty="0"/>
          </a:p>
          <a:p>
            <a:pPr marL="457200" marR="0" algn="just">
              <a:spcBef>
                <a:spcPts val="0"/>
              </a:spcBef>
              <a:spcAft>
                <a:spcPts val="0"/>
              </a:spcAft>
            </a:pPr>
            <a:r>
              <a:rPr lang="en-US" sz="1600" dirty="0">
                <a:latin typeface="Times New Roman" panose="02020603050405020304" pitchFamily="18" charset="0"/>
                <a:ea typeface="Times New Roman" panose="02020603050405020304" pitchFamily="18" charset="0"/>
              </a:rPr>
              <a:t>(ii) if the objection is to a claim of an insured depository institution as defined in section 3 of the Federal Deposit Insurance Act, in the manner provided in Rule 7004(h).</a:t>
            </a:r>
            <a:endParaRPr lang="en-US" sz="1600" dirty="0"/>
          </a:p>
          <a:p>
            <a:pPr algn="just">
              <a:spcAft>
                <a:spcPts val="0"/>
              </a:spcAft>
            </a:pPr>
            <a:r>
              <a:rPr lang="en-US" sz="1600" dirty="0">
                <a:latin typeface="Times New Roman" panose="02020603050405020304" pitchFamily="18" charset="0"/>
                <a:ea typeface="Times New Roman" panose="02020603050405020304" pitchFamily="18" charset="0"/>
              </a:rPr>
              <a:t>(B) Service of the objection and notice shall also be made by first-class mail or other permitted means on the debtor or debtor in possession, the trustee, and, if applicable, the entity filing the proof of claim under Rule 3005.</a:t>
            </a:r>
            <a:endParaRPr lang="en-US" sz="1600" dirty="0"/>
          </a:p>
          <a:p>
            <a:pPr algn="just">
              <a:spcAft>
                <a:spcPts val="0"/>
              </a:spcAft>
            </a:pPr>
            <a:r>
              <a:rPr lang="en-US" sz="1600" dirty="0">
                <a:latin typeface="Times New Roman" panose="02020603050405020304" pitchFamily="18" charset="0"/>
                <a:ea typeface="Times New Roman" panose="02020603050405020304" pitchFamily="18" charset="0"/>
              </a:rPr>
              <a:t> </a:t>
            </a:r>
            <a:endParaRPr lang="en-US" sz="1600" dirty="0"/>
          </a:p>
        </p:txBody>
      </p:sp>
    </p:spTree>
    <p:extLst>
      <p:ext uri="{BB962C8B-B14F-4D97-AF65-F5344CB8AC3E}">
        <p14:creationId xmlns:p14="http://schemas.microsoft.com/office/powerpoint/2010/main" val="655044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066" y="665018"/>
            <a:ext cx="11995265" cy="5909310"/>
          </a:xfrm>
          <a:prstGeom prst="rect">
            <a:avLst/>
          </a:prstGeom>
          <a:noFill/>
        </p:spPr>
        <p:txBody>
          <a:bodyPr wrap="square" rtlCol="0">
            <a:spAutoFit/>
          </a:bodyPr>
          <a:lstStyle/>
          <a:p>
            <a:pPr algn="just">
              <a:spcAft>
                <a:spcPts val="0"/>
              </a:spcAft>
            </a:pPr>
            <a:r>
              <a:rPr lang="en-US" sz="1400" b="1" dirty="0">
                <a:latin typeface="Times New Roman" panose="02020603050405020304" pitchFamily="18" charset="0"/>
                <a:ea typeface="Times New Roman" panose="02020603050405020304" pitchFamily="18" charset="0"/>
              </a:rPr>
              <a:t>Fed. R. Bankr. 7004(b) Service on the United States</a:t>
            </a:r>
            <a:endParaRPr lang="en-US" sz="1400" dirty="0"/>
          </a:p>
          <a:p>
            <a:pPr algn="just">
              <a:spcAft>
                <a:spcPts val="0"/>
              </a:spcAft>
            </a:pPr>
            <a:r>
              <a:rPr lang="en-US" sz="1400" dirty="0">
                <a:latin typeface="Times New Roman" panose="02020603050405020304" pitchFamily="18" charset="0"/>
                <a:ea typeface="Times New Roman" panose="02020603050405020304" pitchFamily="18" charset="0"/>
              </a:rPr>
              <a:t> </a:t>
            </a:r>
            <a:endParaRPr lang="en-US" sz="1400" dirty="0"/>
          </a:p>
          <a:p>
            <a:pPr algn="just">
              <a:spcAft>
                <a:spcPts val="0"/>
              </a:spcAft>
            </a:pPr>
            <a:r>
              <a:rPr lang="en-US" sz="1400" dirty="0">
                <a:latin typeface="Times New Roman" panose="02020603050405020304" pitchFamily="18" charset="0"/>
                <a:ea typeface="Times New Roman" panose="02020603050405020304" pitchFamily="18" charset="0"/>
              </a:rPr>
              <a:t>(4) Upon the United States, by mailing a copy of the summons and complaint addressed to the civil process clerk at the office of the United States attorney for the district in which the action is brought and by mailing a copy of the summons and complaint to the Attorney General of the United States at Washington, District of Columbia, and in any action attacking the validity of an order of an officer or an agency of the United States not made a party, by also mailing a copy of the summons and complaint to that officer or agency. The court shall allow a reasonable time for service pursuant to this subdivision for the purpose of curing the failure to mail a copy of the summons and complaint to multiple officers, agencies, or corporations of the United States if the plaintiff has mailed a copy of the summons and complaint either to the civil process clerk at the office of the United States attorney or to the Attorney General of the United States.</a:t>
            </a:r>
            <a:endParaRPr lang="en-US" sz="1400" dirty="0"/>
          </a:p>
          <a:p>
            <a:pPr algn="just">
              <a:spcAft>
                <a:spcPts val="0"/>
              </a:spcAft>
            </a:pPr>
            <a:r>
              <a:rPr lang="en-US" sz="1400" dirty="0">
                <a:latin typeface="Times New Roman" panose="02020603050405020304" pitchFamily="18" charset="0"/>
                <a:ea typeface="Times New Roman" panose="02020603050405020304" pitchFamily="18" charset="0"/>
              </a:rPr>
              <a:t> </a:t>
            </a:r>
            <a:endParaRPr lang="en-US" sz="1400" dirty="0"/>
          </a:p>
          <a:p>
            <a:pPr algn="just">
              <a:spcAft>
                <a:spcPts val="0"/>
              </a:spcAft>
            </a:pPr>
            <a:r>
              <a:rPr lang="en-US" sz="1400" dirty="0">
                <a:latin typeface="Times New Roman" panose="02020603050405020304" pitchFamily="18" charset="0"/>
                <a:ea typeface="Times New Roman" panose="02020603050405020304" pitchFamily="18" charset="0"/>
              </a:rPr>
              <a:t>(5) Upon any officer or agency of the United States, by mailing a copy of the summons and complaint to the United States as prescribed in paragraph (4) of this subdivision and also to the officer or agency. If the agency is a corporation, the mailing shall be as prescribed in paragraph (3) of this subdivision of this rule. The court shall allow a reasonable time for service pursuant to this subdivision for the purpose of curing the failure to mail a copy of the summons and complaint to multiple officers, agencies, or corporations of the United States if the plaintiff has mailed a copy of the summons and complaint either to the civil process clerk at the office of the United States attorney or to the Attorney General of the United States. If the United States trustee is the trustee in the case and service is made upon the United States trustee solely as trustee, service may be made as prescribed in paragraph (10) of this subdivision of this rule.</a:t>
            </a:r>
            <a:endParaRPr lang="en-US" sz="1400" dirty="0"/>
          </a:p>
          <a:p>
            <a:pPr algn="just">
              <a:spcAft>
                <a:spcPts val="0"/>
              </a:spcAft>
            </a:pPr>
            <a:r>
              <a:rPr lang="en-US" sz="1400" dirty="0">
                <a:latin typeface="Times New Roman" panose="02020603050405020304" pitchFamily="18" charset="0"/>
                <a:ea typeface="Times New Roman" panose="02020603050405020304" pitchFamily="18" charset="0"/>
              </a:rPr>
              <a:t> </a:t>
            </a:r>
            <a:endParaRPr lang="en-US" sz="1400" dirty="0"/>
          </a:p>
          <a:p>
            <a:pPr algn="just">
              <a:spcAft>
                <a:spcPts val="0"/>
              </a:spcAft>
            </a:pPr>
            <a:r>
              <a:rPr lang="en-US" sz="1400" b="1" dirty="0">
                <a:latin typeface="Times New Roman" panose="02020603050405020304" pitchFamily="18" charset="0"/>
                <a:ea typeface="Times New Roman" panose="02020603050405020304" pitchFamily="18" charset="0"/>
              </a:rPr>
              <a:t>Fed. R. Bankr. P. 7004(h) Service of Process on an Insured Depository Institution</a:t>
            </a:r>
            <a:endParaRPr lang="en-US" sz="1400" dirty="0"/>
          </a:p>
          <a:p>
            <a:pPr algn="just">
              <a:spcAft>
                <a:spcPts val="0"/>
              </a:spcAft>
            </a:pPr>
            <a:r>
              <a:rPr lang="en-US" sz="1400" dirty="0">
                <a:latin typeface="Times New Roman" panose="02020603050405020304" pitchFamily="18" charset="0"/>
                <a:ea typeface="Times New Roman" panose="02020603050405020304" pitchFamily="18" charset="0"/>
              </a:rPr>
              <a:t> </a:t>
            </a:r>
            <a:endParaRPr lang="en-US" sz="1400" dirty="0"/>
          </a:p>
          <a:p>
            <a:pPr algn="just">
              <a:spcAft>
                <a:spcPts val="0"/>
              </a:spcAft>
            </a:pPr>
            <a:r>
              <a:rPr lang="en-US" sz="1400" dirty="0">
                <a:latin typeface="Times New Roman" panose="02020603050405020304" pitchFamily="18" charset="0"/>
                <a:ea typeface="Times New Roman" panose="02020603050405020304" pitchFamily="18" charset="0"/>
              </a:rPr>
              <a:t>Service on an insured depository institution (as defined in section 3 of the Federal Deposit Insurance Act) in a contested matter or adversary proceeding shall be made by certified mail addressed to an officer of the institution unless--</a:t>
            </a:r>
            <a:endParaRPr lang="en-US" sz="1400" dirty="0"/>
          </a:p>
          <a:p>
            <a:pPr marL="457200" marR="0" algn="just">
              <a:spcBef>
                <a:spcPts val="0"/>
              </a:spcBef>
              <a:spcAft>
                <a:spcPts val="0"/>
              </a:spcAft>
            </a:pPr>
            <a:r>
              <a:rPr lang="en-US" sz="1400" dirty="0">
                <a:latin typeface="Times New Roman" panose="02020603050405020304" pitchFamily="18" charset="0"/>
                <a:ea typeface="Times New Roman" panose="02020603050405020304" pitchFamily="18" charset="0"/>
              </a:rPr>
              <a:t>(1) the institution has appeared by its attorney, in which case the attorney shall be served by first class mail;</a:t>
            </a:r>
            <a:endParaRPr lang="en-US" sz="1400" dirty="0"/>
          </a:p>
          <a:p>
            <a:pPr marL="457200" marR="0" algn="just">
              <a:spcBef>
                <a:spcPts val="0"/>
              </a:spcBef>
              <a:spcAft>
                <a:spcPts val="0"/>
              </a:spcAft>
            </a:pPr>
            <a:r>
              <a:rPr lang="en-US" sz="1400" dirty="0">
                <a:latin typeface="Times New Roman" panose="02020603050405020304" pitchFamily="18" charset="0"/>
                <a:ea typeface="Times New Roman" panose="02020603050405020304" pitchFamily="18" charset="0"/>
              </a:rPr>
              <a:t>(2) the court orders otherwise after service upon the institution by certified mail of notice of an application to permit service on the institution by first class mail sent to an officer of the institution designated by the institution; or</a:t>
            </a:r>
            <a:endParaRPr lang="en-US" sz="1400" dirty="0"/>
          </a:p>
          <a:p>
            <a:pPr marL="457200" marR="0" algn="just">
              <a:spcBef>
                <a:spcPts val="0"/>
              </a:spcBef>
              <a:spcAft>
                <a:spcPts val="0"/>
              </a:spcAft>
            </a:pPr>
            <a:r>
              <a:rPr lang="en-US" sz="1400" dirty="0">
                <a:latin typeface="Times New Roman" panose="02020603050405020304" pitchFamily="18" charset="0"/>
                <a:ea typeface="Times New Roman" panose="02020603050405020304" pitchFamily="18" charset="0"/>
              </a:rPr>
              <a:t>(3) the institution has waived in writing its entitlement to service by certified mail by designating an officer to receive service.</a:t>
            </a:r>
            <a:endParaRPr lang="en-US" sz="1400" dirty="0"/>
          </a:p>
          <a:p>
            <a:pPr algn="just">
              <a:spcAft>
                <a:spcPts val="0"/>
              </a:spcAft>
            </a:pPr>
            <a:r>
              <a:rPr lang="en-US" sz="1400" dirty="0">
                <a:latin typeface="Times New Roman" panose="02020603050405020304" pitchFamily="18" charset="0"/>
                <a:ea typeface="Times New Roman" panose="02020603050405020304" pitchFamily="18" charset="0"/>
              </a:rPr>
              <a:t> </a:t>
            </a:r>
            <a:endParaRPr lang="en-US" sz="1400" dirty="0"/>
          </a:p>
          <a:p>
            <a:pPr algn="just">
              <a:spcAft>
                <a:spcPts val="0"/>
              </a:spcAft>
            </a:pPr>
            <a:r>
              <a:rPr lang="en-US" sz="1400" u="sng" dirty="0">
                <a:solidFill>
                  <a:srgbClr val="0563C1"/>
                </a:solidFill>
                <a:latin typeface="Times New Roman" panose="02020603050405020304" pitchFamily="18" charset="0"/>
                <a:ea typeface="Times New Roman" panose="02020603050405020304" pitchFamily="18" charset="0"/>
                <a:hlinkClick r:id="rId2"/>
              </a:rPr>
              <a:t>https://research.fdic.gov/bankfind/</a:t>
            </a:r>
            <a:r>
              <a:rPr lang="en-US" sz="1400" dirty="0">
                <a:latin typeface="Times New Roman" panose="02020603050405020304" pitchFamily="18" charset="0"/>
                <a:ea typeface="Times New Roman" panose="02020603050405020304" pitchFamily="18" charset="0"/>
              </a:rPr>
              <a:t> </a:t>
            </a:r>
            <a:endParaRPr lang="en-US" sz="1400" dirty="0"/>
          </a:p>
          <a:p>
            <a:pPr algn="just">
              <a:spcAft>
                <a:spcPts val="0"/>
              </a:spcAft>
            </a:pPr>
            <a:r>
              <a:rPr lang="en-US" sz="1400" dirty="0">
                <a:latin typeface="Times New Roman" panose="02020603050405020304" pitchFamily="18" charset="0"/>
                <a:ea typeface="Times New Roman" panose="02020603050405020304" pitchFamily="18" charset="0"/>
              </a:rPr>
              <a:t> </a:t>
            </a:r>
            <a:endParaRPr lang="en-US" sz="1400" dirty="0">
              <a:effectLst/>
            </a:endParaRPr>
          </a:p>
        </p:txBody>
      </p:sp>
    </p:spTree>
    <p:extLst>
      <p:ext uri="{BB962C8B-B14F-4D97-AF65-F5344CB8AC3E}">
        <p14:creationId xmlns:p14="http://schemas.microsoft.com/office/powerpoint/2010/main" val="2306791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316" y="207818"/>
            <a:ext cx="11920451" cy="6370975"/>
          </a:xfrm>
          <a:prstGeom prst="rect">
            <a:avLst/>
          </a:prstGeom>
          <a:noFill/>
        </p:spPr>
        <p:txBody>
          <a:bodyPr wrap="square" rtlCol="0">
            <a:spAutoFit/>
          </a:bodyPr>
          <a:lstStyle/>
          <a:p>
            <a:pPr algn="ctr">
              <a:spcAft>
                <a:spcPts val="0"/>
              </a:spcAft>
            </a:pPr>
            <a:r>
              <a:rPr lang="en-US" sz="1200" b="1" dirty="0">
                <a:latin typeface="Times New Roman" panose="02020603050405020304" pitchFamily="18" charset="0"/>
                <a:ea typeface="Times New Roman" panose="02020603050405020304" pitchFamily="18" charset="0"/>
              </a:rPr>
              <a:t>TRUSTEE’S RECOMMENDATION CONCERNING CLAIMS</a:t>
            </a:r>
            <a:endParaRPr lang="en-US" sz="1200" dirty="0"/>
          </a:p>
          <a:p>
            <a:pPr>
              <a:spcAft>
                <a:spcPts val="0"/>
              </a:spcAft>
            </a:pPr>
            <a:r>
              <a:rPr lang="en-US" sz="1200" dirty="0">
                <a:latin typeface="Times New Roman" panose="02020603050405020304" pitchFamily="18" charset="0"/>
                <a:ea typeface="Times New Roman" panose="02020603050405020304" pitchFamily="18" charset="0"/>
              </a:rPr>
              <a:t> </a:t>
            </a:r>
            <a:endParaRPr lang="en-US" sz="1200" dirty="0"/>
          </a:p>
          <a:p>
            <a:pPr algn="just">
              <a:spcAft>
                <a:spcPts val="0"/>
              </a:spcAft>
            </a:pPr>
            <a:r>
              <a:rPr lang="en-US" sz="1200" dirty="0">
                <a:latin typeface="Times New Roman" panose="02020603050405020304" pitchFamily="18" charset="0"/>
                <a:ea typeface="Times New Roman" panose="02020603050405020304" pitchFamily="18" charset="0"/>
              </a:rPr>
              <a:t>TRCC - shall mean the Trustee’s Recommendation Concerning Claims, Objection to Claims, and Plan Modification or the Trustee’s Recommendation Concerning Claims and Plan Modification. The application of the TRCC is addressed in Section 16 herein. General Order 2023-04 p. 5. </a:t>
            </a:r>
            <a:endParaRPr lang="en-US" sz="1200" dirty="0"/>
          </a:p>
          <a:p>
            <a:pPr algn="just">
              <a:spcAft>
                <a:spcPts val="0"/>
              </a:spcAft>
            </a:pPr>
            <a:r>
              <a:rPr lang="en-US" sz="1200" dirty="0">
                <a:latin typeface="Times New Roman" panose="02020603050405020304" pitchFamily="18" charset="0"/>
                <a:ea typeface="Times New Roman" panose="02020603050405020304" pitchFamily="18" charset="0"/>
              </a:rPr>
              <a:t> </a:t>
            </a:r>
            <a:endParaRPr lang="en-US" sz="1200" dirty="0"/>
          </a:p>
          <a:p>
            <a:pPr algn="just">
              <a:spcAft>
                <a:spcPts val="0"/>
              </a:spcAft>
            </a:pPr>
            <a:r>
              <a:rPr lang="en-US" sz="1200" dirty="0">
                <a:latin typeface="Times New Roman" panose="02020603050405020304" pitchFamily="18" charset="0"/>
                <a:ea typeface="Times New Roman" panose="02020603050405020304" pitchFamily="18" charset="0"/>
              </a:rPr>
              <a:t>(a) As soon as practicable after the governmental Claims Bar Date, the Trustee may prepare and serve on Debtor, Debtor’s Counsel, all creditors who were scheduled, all creditors who filed claims, and any party that has filed a Notice of Appearance, a TRCC, and a Notice of Hearing thereon. The TRCC may include notice of a pre-hearing conference if one is scheduled by the Trustee. The TRCC may be deemed in part to be an objection to claims pursuant to Bankruptcy Rule 3007(d) and (e). Service of the TRCC on any agency or office of the United States of America will comply with the provisions of Rule 7004 of the Bankruptcy Rules of Procedure.</a:t>
            </a:r>
            <a:endParaRPr lang="en-US" sz="1200" dirty="0"/>
          </a:p>
          <a:p>
            <a:pPr algn="just">
              <a:spcAft>
                <a:spcPts val="0"/>
              </a:spcAft>
            </a:pPr>
            <a:r>
              <a:rPr lang="en-US" sz="1200" dirty="0">
                <a:latin typeface="Times New Roman" panose="02020603050405020304" pitchFamily="18" charset="0"/>
                <a:ea typeface="Times New Roman" panose="02020603050405020304" pitchFamily="18" charset="0"/>
              </a:rPr>
              <a:t> </a:t>
            </a:r>
            <a:endParaRPr lang="en-US" sz="1200" dirty="0"/>
          </a:p>
          <a:p>
            <a:pPr algn="just">
              <a:spcAft>
                <a:spcPts val="0"/>
              </a:spcAft>
            </a:pPr>
            <a:r>
              <a:rPr lang="en-US" sz="1200" dirty="0">
                <a:latin typeface="Times New Roman" panose="02020603050405020304" pitchFamily="18" charset="0"/>
                <a:ea typeface="Times New Roman" panose="02020603050405020304" pitchFamily="18" charset="0"/>
              </a:rPr>
              <a:t>(b) The TRCC may list and propose disallowance of any claims scheduled but not filed.</a:t>
            </a:r>
            <a:endParaRPr lang="en-US" sz="1200" dirty="0"/>
          </a:p>
          <a:p>
            <a:pPr algn="just">
              <a:spcAft>
                <a:spcPts val="0"/>
              </a:spcAft>
            </a:pPr>
            <a:r>
              <a:rPr lang="en-US" sz="1200" dirty="0">
                <a:latin typeface="Times New Roman" panose="02020603050405020304" pitchFamily="18" charset="0"/>
                <a:ea typeface="Times New Roman" panose="02020603050405020304" pitchFamily="18" charset="0"/>
              </a:rPr>
              <a:t> </a:t>
            </a:r>
            <a:endParaRPr lang="en-US" sz="1200" dirty="0"/>
          </a:p>
          <a:p>
            <a:pPr algn="just">
              <a:spcAft>
                <a:spcPts val="0"/>
              </a:spcAft>
            </a:pPr>
            <a:r>
              <a:rPr lang="en-US" sz="1200" dirty="0">
                <a:latin typeface="Times New Roman" panose="02020603050405020304" pitchFamily="18" charset="0"/>
                <a:ea typeface="Times New Roman" panose="02020603050405020304" pitchFamily="18" charset="0"/>
              </a:rPr>
              <a:t>(c) Objections to the TRCC shall be filed within 30 days from the date of Service of the TRCC.</a:t>
            </a:r>
            <a:endParaRPr lang="en-US" sz="1200" dirty="0"/>
          </a:p>
          <a:p>
            <a:pPr algn="just">
              <a:spcAft>
                <a:spcPts val="0"/>
              </a:spcAft>
            </a:pPr>
            <a:r>
              <a:rPr lang="en-US" sz="1200" dirty="0">
                <a:latin typeface="Times New Roman" panose="02020603050405020304" pitchFamily="18" charset="0"/>
                <a:ea typeface="Times New Roman" panose="02020603050405020304" pitchFamily="18" charset="0"/>
              </a:rPr>
              <a:t> </a:t>
            </a:r>
            <a:endParaRPr lang="en-US" sz="1200" dirty="0"/>
          </a:p>
          <a:p>
            <a:pPr algn="just">
              <a:spcAft>
                <a:spcPts val="0"/>
              </a:spcAft>
            </a:pPr>
            <a:r>
              <a:rPr lang="en-US" sz="1200" dirty="0">
                <a:latin typeface="Times New Roman" panose="02020603050405020304" pitchFamily="18" charset="0"/>
                <a:ea typeface="Times New Roman" panose="02020603050405020304" pitchFamily="18" charset="0"/>
              </a:rPr>
              <a:t>(d) The TRCC may contain a proposed Plan Modification.</a:t>
            </a:r>
            <a:endParaRPr lang="en-US" sz="1200" dirty="0"/>
          </a:p>
          <a:p>
            <a:pPr algn="just">
              <a:spcAft>
                <a:spcPts val="0"/>
              </a:spcAft>
            </a:pPr>
            <a:r>
              <a:rPr lang="en-US" sz="1200" dirty="0">
                <a:latin typeface="Times New Roman" panose="02020603050405020304" pitchFamily="18" charset="0"/>
                <a:ea typeface="Times New Roman" panose="02020603050405020304" pitchFamily="18" charset="0"/>
              </a:rPr>
              <a:t> </a:t>
            </a:r>
            <a:endParaRPr lang="en-US" sz="1200" dirty="0"/>
          </a:p>
          <a:p>
            <a:pPr algn="just">
              <a:spcAft>
                <a:spcPts val="0"/>
              </a:spcAft>
            </a:pPr>
            <a:r>
              <a:rPr lang="en-US" sz="1200" dirty="0">
                <a:latin typeface="Times New Roman" panose="02020603050405020304" pitchFamily="18" charset="0"/>
                <a:ea typeface="Times New Roman" panose="02020603050405020304" pitchFamily="18" charset="0"/>
              </a:rPr>
              <a:t>(e) Unless an objection is timely filed as to the amount or classification of any claim or to any Plan Modification, the claim or Plan Modification will be allowed or approved as described in the TRCC, and such amount and classification will be final and binding on all parties without further order of the Court.</a:t>
            </a:r>
            <a:endParaRPr lang="en-US" sz="1200" dirty="0"/>
          </a:p>
          <a:p>
            <a:pPr algn="just">
              <a:spcAft>
                <a:spcPts val="0"/>
              </a:spcAft>
            </a:pPr>
            <a:r>
              <a:rPr lang="en-US" sz="1200" dirty="0">
                <a:latin typeface="Times New Roman" panose="02020603050405020304" pitchFamily="18" charset="0"/>
                <a:ea typeface="Times New Roman" panose="02020603050405020304" pitchFamily="18" charset="0"/>
              </a:rPr>
              <a:t> </a:t>
            </a:r>
            <a:endParaRPr lang="en-US" sz="1200" dirty="0"/>
          </a:p>
          <a:p>
            <a:pPr algn="just">
              <a:spcAft>
                <a:spcPts val="0"/>
              </a:spcAft>
            </a:pPr>
            <a:r>
              <a:rPr lang="en-US" sz="1200" dirty="0">
                <a:latin typeface="Times New Roman" panose="02020603050405020304" pitchFamily="18" charset="0"/>
                <a:ea typeface="Times New Roman" panose="02020603050405020304" pitchFamily="18" charset="0"/>
              </a:rPr>
              <a:t>(f) The TRCC shall include a notice of the time, date, and location of the court hearing on any objection, as well as the time, date, and location of the Trustee’s prehearing conference, if any. If no objection is timely filed, no Trustee’s pre-hearing conference or Court hearing will be held. Matters resolved at or before the pre-hearing conference or prior to the setting on the Court’s docket may be presented to the Court by the Trustee in the form of an Agreed Order prior to, at, or after the scheduled court hearing.</a:t>
            </a:r>
            <a:endParaRPr lang="en-US" sz="1200" dirty="0"/>
          </a:p>
          <a:p>
            <a:pPr algn="just">
              <a:spcAft>
                <a:spcPts val="0"/>
              </a:spcAft>
            </a:pPr>
            <a:r>
              <a:rPr lang="en-US" sz="1200" dirty="0">
                <a:latin typeface="Times New Roman" panose="02020603050405020304" pitchFamily="18" charset="0"/>
                <a:ea typeface="Times New Roman" panose="02020603050405020304" pitchFamily="18" charset="0"/>
              </a:rPr>
              <a:t> </a:t>
            </a:r>
            <a:endParaRPr lang="en-US" sz="1200" dirty="0"/>
          </a:p>
          <a:p>
            <a:pPr algn="just">
              <a:spcAft>
                <a:spcPts val="0"/>
              </a:spcAft>
            </a:pPr>
            <a:r>
              <a:rPr lang="en-US" sz="1200" dirty="0">
                <a:latin typeface="Times New Roman" panose="02020603050405020304" pitchFamily="18" charset="0"/>
                <a:ea typeface="Times New Roman" panose="02020603050405020304" pitchFamily="18" charset="0"/>
              </a:rPr>
              <a:t>(g) All unresolved objections to the TRCC shall be deemed waived if —</a:t>
            </a:r>
            <a:endParaRPr lang="en-US" sz="1200" dirty="0"/>
          </a:p>
          <a:p>
            <a:pPr marL="457200" marR="0" algn="just">
              <a:spcBef>
                <a:spcPts val="0"/>
              </a:spcBef>
              <a:spcAft>
                <a:spcPts val="0"/>
              </a:spcAft>
            </a:pPr>
            <a:r>
              <a:rPr lang="en-US" sz="1200" dirty="0">
                <a:latin typeface="Times New Roman" panose="02020603050405020304" pitchFamily="18" charset="0"/>
                <a:ea typeface="Times New Roman" panose="02020603050405020304" pitchFamily="18" charset="0"/>
              </a:rPr>
              <a:t>(1) not timely filed and served as provided above; or</a:t>
            </a:r>
            <a:endParaRPr lang="en-US" sz="1200" dirty="0"/>
          </a:p>
          <a:p>
            <a:pPr marL="457200" marR="0" algn="just">
              <a:spcBef>
                <a:spcPts val="0"/>
              </a:spcBef>
              <a:spcAft>
                <a:spcPts val="0"/>
              </a:spcAft>
            </a:pPr>
            <a:r>
              <a:rPr lang="en-US" sz="1200" dirty="0">
                <a:latin typeface="Times New Roman" panose="02020603050405020304" pitchFamily="18" charset="0"/>
                <a:ea typeface="Times New Roman" panose="02020603050405020304" pitchFamily="18" charset="0"/>
              </a:rPr>
              <a:t>(2) the Trustee sets a pre-hearing conference, and the proponent of any such objection fails to attend the Trustee’s pre-hearing conference or give the Trustee prior written notice that a hearing is necessary.</a:t>
            </a:r>
            <a:endParaRPr lang="en-US" sz="1200" dirty="0"/>
          </a:p>
          <a:p>
            <a:pPr marL="457200" marR="0" algn="just">
              <a:spcBef>
                <a:spcPts val="0"/>
              </a:spcBef>
              <a:spcAft>
                <a:spcPts val="0"/>
              </a:spcAft>
            </a:pPr>
            <a:r>
              <a:rPr lang="en-US" sz="1200" dirty="0">
                <a:latin typeface="Times New Roman" panose="02020603050405020304" pitchFamily="18" charset="0"/>
                <a:ea typeface="Times New Roman" panose="02020603050405020304" pitchFamily="18" charset="0"/>
              </a:rPr>
              <a:t> </a:t>
            </a:r>
            <a:endParaRPr lang="en-US" sz="1200" dirty="0"/>
          </a:p>
          <a:p>
            <a:pPr algn="just">
              <a:spcAft>
                <a:spcPts val="0"/>
              </a:spcAft>
            </a:pPr>
            <a:r>
              <a:rPr lang="en-US" sz="1200" dirty="0">
                <a:latin typeface="Times New Roman" panose="02020603050405020304" pitchFamily="18" charset="0"/>
                <a:ea typeface="Times New Roman" panose="02020603050405020304" pitchFamily="18" charset="0"/>
              </a:rPr>
              <a:t>(h) The TRCC will not affect value of Collateral, treatment under the Plan unless modified, or interest rate determined at confirmation, but may show these for information only.</a:t>
            </a:r>
            <a:endParaRPr lang="en-US" sz="1200" dirty="0"/>
          </a:p>
          <a:p>
            <a:pPr algn="just">
              <a:spcAft>
                <a:spcPts val="0"/>
              </a:spcAft>
            </a:pPr>
            <a:r>
              <a:rPr lang="en-US" sz="1200" dirty="0">
                <a:latin typeface="Times New Roman" panose="02020603050405020304" pitchFamily="18" charset="0"/>
                <a:ea typeface="Times New Roman" panose="02020603050405020304" pitchFamily="18" charset="0"/>
              </a:rPr>
              <a:t> </a:t>
            </a:r>
            <a:endParaRPr lang="en-US" sz="1200" dirty="0"/>
          </a:p>
          <a:p>
            <a:pPr algn="just">
              <a:spcAft>
                <a:spcPts val="0"/>
              </a:spcAft>
            </a:pPr>
            <a:r>
              <a:rPr lang="en-US" sz="1200" dirty="0">
                <a:latin typeface="Times New Roman" panose="02020603050405020304" pitchFamily="18" charset="0"/>
                <a:ea typeface="Times New Roman" panose="02020603050405020304" pitchFamily="18" charset="0"/>
              </a:rPr>
              <a:t>(</a:t>
            </a:r>
            <a:r>
              <a:rPr lang="en-US" sz="1200" dirty="0" err="1">
                <a:latin typeface="Times New Roman" panose="02020603050405020304" pitchFamily="18" charset="0"/>
                <a:ea typeface="Times New Roman" panose="02020603050405020304" pitchFamily="18" charset="0"/>
              </a:rPr>
              <a:t>i</a:t>
            </a:r>
            <a:r>
              <a:rPr lang="en-US" sz="1200" dirty="0">
                <a:latin typeface="Times New Roman" panose="02020603050405020304" pitchFamily="18" charset="0"/>
                <a:ea typeface="Times New Roman" panose="02020603050405020304" pitchFamily="18" charset="0"/>
              </a:rPr>
              <a:t>) To the extent secured and/or priority claims being paid through the Plan by the Trustee are allowed in amounts in excess of the amounts provided for in the Plan, the Plan will be promptly modified to provide for full payment of the allowed amount except as otherwise provided in this General Order or by order of the court.</a:t>
            </a:r>
            <a:endParaRPr lang="en-US" sz="1200" dirty="0"/>
          </a:p>
          <a:p>
            <a:pPr algn="just">
              <a:spcAft>
                <a:spcPts val="0"/>
              </a:spcAft>
            </a:pPr>
            <a:r>
              <a:rPr lang="en-US" sz="1200" dirty="0">
                <a:latin typeface="Times New Roman" panose="02020603050405020304" pitchFamily="18" charset="0"/>
                <a:ea typeface="Times New Roman" panose="02020603050405020304" pitchFamily="18" charset="0"/>
              </a:rPr>
              <a:t> </a:t>
            </a:r>
            <a:endParaRPr lang="en-US" sz="1200" dirty="0"/>
          </a:p>
          <a:p>
            <a:pPr algn="just">
              <a:spcAft>
                <a:spcPts val="0"/>
              </a:spcAft>
            </a:pPr>
            <a:r>
              <a:rPr lang="en-US" sz="1200" dirty="0">
                <a:latin typeface="Times New Roman" panose="02020603050405020304" pitchFamily="18" charset="0"/>
                <a:ea typeface="Times New Roman" panose="02020603050405020304" pitchFamily="18" charset="0"/>
              </a:rPr>
              <a:t>(j) After the order approving the TRCC becomes final, if the Plan becomes infeasible and/or insufficient, it shall constitute cause to dismiss the Case.</a:t>
            </a:r>
            <a:endParaRPr lang="en-US" sz="1200" dirty="0">
              <a:effectLst/>
            </a:endParaRPr>
          </a:p>
        </p:txBody>
      </p:sp>
    </p:spTree>
    <p:extLst>
      <p:ext uri="{BB962C8B-B14F-4D97-AF65-F5344CB8AC3E}">
        <p14:creationId xmlns:p14="http://schemas.microsoft.com/office/powerpoint/2010/main" val="906071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346662"/>
            <a:ext cx="10382596" cy="2862322"/>
          </a:xfrm>
          <a:prstGeom prst="rect">
            <a:avLst/>
          </a:prstGeom>
          <a:noFill/>
        </p:spPr>
        <p:txBody>
          <a:bodyPr wrap="square" rtlCol="0">
            <a:spAutoFit/>
          </a:bodyPr>
          <a:lstStyle/>
          <a:p>
            <a:pPr algn="ctr">
              <a:spcAft>
                <a:spcPts val="0"/>
              </a:spcAft>
            </a:pPr>
            <a:r>
              <a:rPr lang="en-US" b="1" dirty="0">
                <a:latin typeface="Times New Roman" panose="02020603050405020304" pitchFamily="18" charset="0"/>
                <a:ea typeface="Times New Roman" panose="02020603050405020304" pitchFamily="18" charset="0"/>
              </a:rPr>
              <a:t>FILING OF CLAIMS BY DEBTORS</a:t>
            </a:r>
            <a:endParaRPr lang="en-US" dirty="0"/>
          </a:p>
          <a:p>
            <a:pPr algn="ctr">
              <a:spcAft>
                <a:spcPts val="0"/>
              </a:spcAft>
            </a:pPr>
            <a:r>
              <a:rPr lang="en-US" b="1" dirty="0">
                <a:latin typeface="Times New Roman" panose="02020603050405020304" pitchFamily="18" charset="0"/>
                <a:ea typeface="Times New Roman" panose="02020603050405020304" pitchFamily="18" charset="0"/>
              </a:rPr>
              <a:t> </a:t>
            </a:r>
            <a:endParaRPr lang="en-US" dirty="0"/>
          </a:p>
          <a:p>
            <a:pPr algn="just">
              <a:spcAft>
                <a:spcPts val="0"/>
              </a:spcAft>
            </a:pPr>
            <a:r>
              <a:rPr lang="en-US" b="1" dirty="0">
                <a:latin typeface="Times New Roman" panose="02020603050405020304" pitchFamily="18" charset="0"/>
                <a:ea typeface="Times New Roman" panose="02020603050405020304" pitchFamily="18" charset="0"/>
              </a:rPr>
              <a:t>Fed. R. Bankr. P. 3004 </a:t>
            </a:r>
            <a:endParaRPr lang="en-US" dirty="0"/>
          </a:p>
          <a:p>
            <a:pPr algn="just">
              <a:spcAft>
                <a:spcPts val="0"/>
              </a:spcAft>
            </a:pPr>
            <a:r>
              <a:rPr lang="en-US" dirty="0">
                <a:latin typeface="Times New Roman" panose="02020603050405020304" pitchFamily="18" charset="0"/>
                <a:ea typeface="Times New Roman" panose="02020603050405020304" pitchFamily="18" charset="0"/>
              </a:rPr>
              <a:t> </a:t>
            </a:r>
            <a:endParaRPr lang="en-US" dirty="0"/>
          </a:p>
          <a:p>
            <a:pPr algn="just">
              <a:spcAft>
                <a:spcPts val="0"/>
              </a:spcAft>
            </a:pPr>
            <a:r>
              <a:rPr lang="en-US" dirty="0">
                <a:latin typeface="Times New Roman" panose="02020603050405020304" pitchFamily="18" charset="0"/>
                <a:ea typeface="Times New Roman" panose="02020603050405020304" pitchFamily="18" charset="0"/>
              </a:rPr>
              <a:t>If a creditor does not timely file a proof of claim under Rule 3002(c) or 3003(c), the debtor or trustee may file a proof of the claim within 30 days after the expiration of the time for filing claims prescribed by Rule 3002(c) or 3003(c), whichever is applicable. The clerk shall forthwith give notice of the filing to the creditor, the debtor and the trustee.</a:t>
            </a:r>
            <a:endParaRPr lang="en-US" dirty="0"/>
          </a:p>
          <a:p>
            <a:pPr algn="just">
              <a:spcAft>
                <a:spcPts val="0"/>
              </a:spcAft>
            </a:pPr>
            <a:r>
              <a:rPr lang="en-US" dirty="0">
                <a:latin typeface="Times New Roman" panose="02020603050405020304" pitchFamily="18" charset="0"/>
                <a:ea typeface="Times New Roman" panose="02020603050405020304" pitchFamily="18" charset="0"/>
              </a:rPr>
              <a:t> </a:t>
            </a:r>
            <a:endParaRPr lang="en-US" dirty="0"/>
          </a:p>
          <a:p>
            <a:pPr algn="just">
              <a:spcAft>
                <a:spcPts val="0"/>
              </a:spcAft>
            </a:pPr>
            <a:r>
              <a:rPr lang="en-US" b="1" u="sng" dirty="0">
                <a:latin typeface="Times New Roman" panose="02020603050405020304" pitchFamily="18" charset="0"/>
                <a:ea typeface="Times New Roman" panose="02020603050405020304" pitchFamily="18" charset="0"/>
              </a:rPr>
              <a:t>Debtors should review claims after claims bar dates and not wait for TRCC to review claims.</a:t>
            </a:r>
            <a:endParaRPr lang="en-US" dirty="0">
              <a:effectLst/>
            </a:endParaRPr>
          </a:p>
        </p:txBody>
      </p:sp>
    </p:spTree>
    <p:extLst>
      <p:ext uri="{BB962C8B-B14F-4D97-AF65-F5344CB8AC3E}">
        <p14:creationId xmlns:p14="http://schemas.microsoft.com/office/powerpoint/2010/main" val="2460421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189" y="0"/>
            <a:ext cx="12133811" cy="6786473"/>
          </a:xfrm>
          <a:prstGeom prst="rect">
            <a:avLst/>
          </a:prstGeom>
          <a:noFill/>
        </p:spPr>
        <p:txBody>
          <a:bodyPr wrap="square" rtlCol="0">
            <a:spAutoFit/>
          </a:bodyPr>
          <a:lstStyle/>
          <a:p>
            <a:pPr algn="ctr">
              <a:spcAft>
                <a:spcPts val="0"/>
              </a:spcAft>
            </a:pPr>
            <a:r>
              <a:rPr lang="en-US" sz="1600" b="1" dirty="0">
                <a:latin typeface="Times New Roman" panose="02020603050405020304" pitchFamily="18" charset="0"/>
                <a:ea typeface="Times New Roman" panose="02020603050405020304" pitchFamily="18" charset="0"/>
              </a:rPr>
              <a:t>MOTIONS TO ALLOW CLAIMS</a:t>
            </a:r>
            <a:endParaRPr lang="en-US" sz="1600" dirty="0"/>
          </a:p>
          <a:p>
            <a:pPr algn="just">
              <a:spcAft>
                <a:spcPts val="0"/>
              </a:spcAft>
            </a:pPr>
            <a:r>
              <a:rPr lang="en-US" sz="1600" dirty="0">
                <a:latin typeface="Times New Roman" panose="02020603050405020304" pitchFamily="18" charset="0"/>
                <a:ea typeface="Times New Roman" panose="02020603050405020304" pitchFamily="18" charset="0"/>
              </a:rPr>
              <a:t> </a:t>
            </a:r>
            <a:endParaRPr lang="en-US" sz="1600" dirty="0"/>
          </a:p>
          <a:p>
            <a:pPr algn="just">
              <a:spcAft>
                <a:spcPts val="0"/>
              </a:spcAft>
            </a:pPr>
            <a:r>
              <a:rPr lang="en-US" sz="1550" dirty="0">
                <a:latin typeface="Times New Roman" panose="02020603050405020304" pitchFamily="18" charset="0"/>
                <a:ea typeface="Times New Roman" panose="02020603050405020304" pitchFamily="18" charset="0"/>
              </a:rPr>
              <a:t>Federal Rule of Bankruptcy Procedure 9006(b)(1) empowers a bankruptcy court to permit the late filing of a proof of claim if the movant's failure to comply with the bar date "was the result of excusable neglect." The question of what constitutes "excusable neglect" has frequently been before the courts. </a:t>
            </a:r>
            <a:endParaRPr lang="en-US" sz="1550" dirty="0"/>
          </a:p>
          <a:p>
            <a:pPr algn="just">
              <a:spcAft>
                <a:spcPts val="0"/>
              </a:spcAft>
            </a:pPr>
            <a:r>
              <a:rPr lang="en-US" sz="1550" dirty="0">
                <a:latin typeface="Times New Roman" panose="02020603050405020304" pitchFamily="18" charset="0"/>
                <a:ea typeface="Times New Roman" panose="02020603050405020304" pitchFamily="18" charset="0"/>
              </a:rPr>
              <a:t> </a:t>
            </a:r>
            <a:endParaRPr lang="en-US" sz="1550" dirty="0"/>
          </a:p>
          <a:p>
            <a:pPr algn="just">
              <a:spcAft>
                <a:spcPts val="0"/>
              </a:spcAft>
              <a:tabLst>
                <a:tab pos="0" algn="l"/>
              </a:tabLst>
            </a:pPr>
            <a:r>
              <a:rPr lang="en-US" sz="1550" dirty="0">
                <a:latin typeface="Times New Roman" panose="02020603050405020304" pitchFamily="18" charset="0"/>
              </a:rPr>
              <a:t>The Court has no discretion to enlarge the time under Rule 3002(c) for a creditor’s filing a proof of claim other than in the case of a claim by a governmental unit, an infant, or incompetent person. But Debtor or Trustee may file a proof of claim after the bar date on a creditor’s behalf after showing excusable neglect. </a:t>
            </a:r>
            <a:r>
              <a:rPr lang="en-US" sz="1550" i="1" dirty="0">
                <a:latin typeface="Times New Roman" panose="02020603050405020304" pitchFamily="18" charset="0"/>
              </a:rPr>
              <a:t>In re Hogan</a:t>
            </a:r>
            <a:r>
              <a:rPr lang="en-US" sz="1550" dirty="0">
                <a:latin typeface="Times New Roman" panose="02020603050405020304" pitchFamily="18" charset="0"/>
              </a:rPr>
              <a:t>, 346 B.R. 715, 721 (Bankr. </a:t>
            </a:r>
            <a:r>
              <a:rPr lang="en-US" sz="1550" dirty="0" err="1">
                <a:latin typeface="Times New Roman" panose="02020603050405020304" pitchFamily="18" charset="0"/>
              </a:rPr>
              <a:t>N.D.Tex</a:t>
            </a:r>
            <a:r>
              <a:rPr lang="en-US" sz="1550" dirty="0">
                <a:latin typeface="Times New Roman" panose="02020603050405020304" pitchFamily="18" charset="0"/>
              </a:rPr>
              <a:t>. 2006).</a:t>
            </a:r>
            <a:endParaRPr lang="en-US" sz="1550" dirty="0"/>
          </a:p>
          <a:p>
            <a:pPr algn="just">
              <a:spcAft>
                <a:spcPts val="0"/>
              </a:spcAft>
              <a:tabLst>
                <a:tab pos="0" algn="l"/>
              </a:tabLst>
            </a:pPr>
            <a:r>
              <a:rPr lang="en-US" sz="1550" dirty="0">
                <a:latin typeface="Times New Roman" panose="02020603050405020304" pitchFamily="18" charset="0"/>
              </a:rPr>
              <a:t> </a:t>
            </a:r>
            <a:endParaRPr lang="en-US" sz="1550" dirty="0"/>
          </a:p>
          <a:p>
            <a:pPr algn="just">
              <a:spcAft>
                <a:spcPts val="0"/>
              </a:spcAft>
              <a:tabLst>
                <a:tab pos="0" algn="l"/>
              </a:tabLst>
            </a:pPr>
            <a:r>
              <a:rPr lang="en-US" sz="1550" dirty="0">
                <a:latin typeface="Times New Roman" panose="02020603050405020304" pitchFamily="18" charset="0"/>
              </a:rPr>
              <a:t>In </a:t>
            </a:r>
            <a:r>
              <a:rPr lang="en-US" sz="1550" i="1" dirty="0">
                <a:latin typeface="Times New Roman" panose="02020603050405020304" pitchFamily="18" charset="0"/>
              </a:rPr>
              <a:t>Pioneer</a:t>
            </a:r>
            <a:r>
              <a:rPr lang="en-US" sz="1550" dirty="0">
                <a:latin typeface="Times New Roman" panose="02020603050405020304" pitchFamily="18" charset="0"/>
              </a:rPr>
              <a:t> </a:t>
            </a:r>
            <a:r>
              <a:rPr lang="en-US" sz="1550" i="1" dirty="0">
                <a:latin typeface="Times New Roman" panose="02020603050405020304" pitchFamily="18" charset="0"/>
              </a:rPr>
              <a:t>Investment Services Co.</a:t>
            </a:r>
            <a:r>
              <a:rPr lang="en-US" sz="1550" dirty="0">
                <a:latin typeface="Times New Roman" panose="02020603050405020304" pitchFamily="18" charset="0"/>
              </a:rPr>
              <a:t> the U.S. Supreme Court held that to determine whether neglect is excusable, courts should apply a four-factor test on a case by case basis: (1) if the debtor would be prejudiced by the late filing claim, (2) the length of delay and potential impact on judicial proceedings, (3) the reason for the delay and whether it was within the reasonable control of the movant, and (4) whether the movant acted in good faith. </a:t>
            </a:r>
            <a:r>
              <a:rPr lang="en-US" sz="1550" i="1" dirty="0">
                <a:latin typeface="Times New Roman" panose="02020603050405020304" pitchFamily="18" charset="0"/>
              </a:rPr>
              <a:t>Pioneer Investment Services Co. v. Brunswick Associates Limited Partnership</a:t>
            </a:r>
            <a:r>
              <a:rPr lang="en-US" sz="1550" dirty="0">
                <a:latin typeface="Times New Roman" panose="02020603050405020304" pitchFamily="18" charset="0"/>
              </a:rPr>
              <a:t>, 507 U.S. 380, 389 (1993).</a:t>
            </a:r>
            <a:endParaRPr lang="en-US" sz="1550" dirty="0"/>
          </a:p>
          <a:p>
            <a:pPr algn="just">
              <a:spcAft>
                <a:spcPts val="0"/>
              </a:spcAft>
            </a:pPr>
            <a:r>
              <a:rPr lang="en-US" sz="1550" dirty="0">
                <a:latin typeface="Times New Roman" panose="02020603050405020304" pitchFamily="18" charset="0"/>
                <a:ea typeface="Times New Roman" panose="02020603050405020304" pitchFamily="18" charset="0"/>
              </a:rPr>
              <a:t> </a:t>
            </a:r>
            <a:endParaRPr lang="en-US" sz="1550" dirty="0"/>
          </a:p>
          <a:p>
            <a:pPr algn="just">
              <a:spcAft>
                <a:spcPts val="0"/>
              </a:spcAft>
            </a:pPr>
            <a:r>
              <a:rPr lang="en-US" sz="1550" dirty="0">
                <a:latin typeface="Times New Roman" panose="02020603050405020304" pitchFamily="18" charset="0"/>
                <a:ea typeface="Times New Roman" panose="02020603050405020304" pitchFamily="18" charset="0"/>
              </a:rPr>
              <a:t>For example, the court </a:t>
            </a:r>
            <a:r>
              <a:rPr lang="en-US" sz="1550" i="1" dirty="0">
                <a:latin typeface="Times New Roman" panose="02020603050405020304" pitchFamily="18" charset="0"/>
                <a:ea typeface="Times New Roman" panose="02020603050405020304" pitchFamily="18" charset="0"/>
              </a:rPr>
              <a:t>in In re American Classic Voyages Co.,</a:t>
            </a:r>
            <a:r>
              <a:rPr lang="en-US" sz="1550" dirty="0">
                <a:latin typeface="Times New Roman" panose="02020603050405020304" pitchFamily="18" charset="0"/>
                <a:ea typeface="Times New Roman" panose="02020603050405020304" pitchFamily="18" charset="0"/>
              </a:rPr>
              <a:t> 405 F.3d 127, 44 Bankr. Ct. Dec. (CRR) 177, 53 Collier Bankr. </a:t>
            </a:r>
            <a:r>
              <a:rPr lang="en-US" sz="1550" dirty="0" err="1">
                <a:latin typeface="Times New Roman" panose="02020603050405020304" pitchFamily="18" charset="0"/>
                <a:ea typeface="Times New Roman" panose="02020603050405020304" pitchFamily="18" charset="0"/>
              </a:rPr>
              <a:t>Cas</a:t>
            </a:r>
            <a:r>
              <a:rPr lang="en-US" sz="1550" dirty="0">
                <a:latin typeface="Times New Roman" panose="02020603050405020304" pitchFamily="18" charset="0"/>
                <a:ea typeface="Times New Roman" panose="02020603050405020304" pitchFamily="18" charset="0"/>
              </a:rPr>
              <a:t>. 2d (MB) 1893, Bankr. L. Rep. (CCH) ¶ 80283, 43 A.L.R. Fed. 2d 759 (3d Cir. 2005), held that a seaman who was allegedly injured aboard one of the vessels owned and operated by a corporate Chapter 11 debtor was not entitled to file a late claim as his delay in filing the claim did not result from excusable neglect where the court concluded that the delay was the direct result of the negligence of the seaman's counsel in failing to review a notice sent to him by the claims agent appointed by the bankruptcy court. This annotation collects and analyzes bankruptcy cases that have considered whether a party could file a late proof of claim on the grounds of "excusable neglect" under Fed. R. Bankr. P. 9006(b)(1).</a:t>
            </a:r>
            <a:endParaRPr lang="en-US" sz="1550" dirty="0"/>
          </a:p>
          <a:p>
            <a:pPr algn="just">
              <a:spcAft>
                <a:spcPts val="0"/>
              </a:spcAft>
            </a:pPr>
            <a:r>
              <a:rPr lang="en-US" sz="1550" dirty="0">
                <a:latin typeface="Times New Roman" panose="02020603050405020304" pitchFamily="18" charset="0"/>
                <a:ea typeface="Times New Roman" panose="02020603050405020304" pitchFamily="18" charset="0"/>
              </a:rPr>
              <a:t> </a:t>
            </a:r>
            <a:endParaRPr lang="en-US" sz="1550" dirty="0"/>
          </a:p>
          <a:p>
            <a:pPr algn="just">
              <a:spcAft>
                <a:spcPts val="0"/>
              </a:spcAft>
            </a:pPr>
            <a:r>
              <a:rPr lang="en-US" sz="1550" dirty="0">
                <a:latin typeface="Times New Roman" panose="02020603050405020304" pitchFamily="18" charset="0"/>
              </a:rPr>
              <a:t>Pursuant to the </a:t>
            </a:r>
            <a:r>
              <a:rPr lang="en-US" sz="1550" i="1" dirty="0">
                <a:latin typeface="Times New Roman" panose="02020603050405020304" pitchFamily="18" charset="0"/>
              </a:rPr>
              <a:t>Pioneer</a:t>
            </a:r>
            <a:r>
              <a:rPr lang="en-US" sz="1550" dirty="0">
                <a:latin typeface="Times New Roman" panose="02020603050405020304" pitchFamily="18" charset="0"/>
              </a:rPr>
              <a:t> test for determining "excusable neglect" under the bankruptcy rule governing enlargement of time, movant first must show that its actions constituted "neglect," either by establishing either (1) circumstances beyond movant's control or (2) movant's inadvertence, mistake, or carelessness, and, if neglect is shown, then movant must prove that the neglect was "excusable," which entails a balancing test which includes review of (1) danger of prejudice to debtor, (2) length of the delay and its potential impact on judicial proceedings, (3) reason for the delay, including whether it was within movant's reasonable control, and (4) whether movant acted in good faith; these factors are nonexclusive, and the test requires an equitable determination taking account of all relevant circumstances. Fed. R. Bankr. P. 9006(b)(1). </a:t>
            </a:r>
            <a:r>
              <a:rPr lang="en-US" sz="1550" i="1" dirty="0">
                <a:latin typeface="Times New Roman" panose="02020603050405020304" pitchFamily="18" charset="0"/>
              </a:rPr>
              <a:t>In re TEMSCO NC Inc</a:t>
            </a:r>
            <a:r>
              <a:rPr lang="en-US" sz="1550" dirty="0">
                <a:latin typeface="Times New Roman" panose="02020603050405020304" pitchFamily="18" charset="0"/>
              </a:rPr>
              <a:t>., 537 B.R. 108 (Bankr. D. P.R. 2015).</a:t>
            </a:r>
            <a:endParaRPr lang="en-US" sz="1550" dirty="0">
              <a:effectLst/>
            </a:endParaRPr>
          </a:p>
        </p:txBody>
      </p:sp>
    </p:spTree>
    <p:extLst>
      <p:ext uri="{BB962C8B-B14F-4D97-AF65-F5344CB8AC3E}">
        <p14:creationId xmlns:p14="http://schemas.microsoft.com/office/powerpoint/2010/main" val="1786481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004" y="232756"/>
            <a:ext cx="11878887" cy="4278094"/>
          </a:xfrm>
          <a:prstGeom prst="rect">
            <a:avLst/>
          </a:prstGeom>
          <a:noFill/>
        </p:spPr>
        <p:txBody>
          <a:bodyPr wrap="square" rtlCol="0">
            <a:spAutoFit/>
          </a:bodyPr>
          <a:lstStyle/>
          <a:p>
            <a:pPr algn="just">
              <a:spcAft>
                <a:spcPts val="0"/>
              </a:spcAft>
            </a:pPr>
            <a:r>
              <a:rPr lang="en-US" sz="1600" dirty="0">
                <a:latin typeface="Times New Roman" panose="02020603050405020304" pitchFamily="18" charset="0"/>
              </a:rPr>
              <a:t>Court of Appeals takes a hard line in applying the </a:t>
            </a:r>
            <a:r>
              <a:rPr lang="en-US" sz="1600" i="1" dirty="0">
                <a:latin typeface="Times New Roman" panose="02020603050405020304" pitchFamily="18" charset="0"/>
              </a:rPr>
              <a:t>Pioneer</a:t>
            </a:r>
            <a:r>
              <a:rPr lang="en-US" sz="1600" dirty="0">
                <a:latin typeface="Times New Roman" panose="02020603050405020304" pitchFamily="18" charset="0"/>
              </a:rPr>
              <a:t> test for excusable neglect, focusing on the third factor, that is, the reason for the delay, including whether it was within the reasonable control of the movant. Fed. R. Bankr. P. Rule  9006(b)(1), 11 U.S.C.A. CVI GVF (Lux) </a:t>
            </a:r>
            <a:r>
              <a:rPr lang="en-US" sz="1600" i="1" dirty="0">
                <a:latin typeface="Times New Roman" panose="02020603050405020304" pitchFamily="18" charset="0"/>
              </a:rPr>
              <a:t>Master </a:t>
            </a:r>
            <a:r>
              <a:rPr lang="en-US" sz="1600" i="1" dirty="0" err="1">
                <a:latin typeface="Times New Roman" panose="02020603050405020304" pitchFamily="18" charset="0"/>
              </a:rPr>
              <a:t>S.a.r.l</a:t>
            </a:r>
            <a:r>
              <a:rPr lang="en-US" sz="1600" i="1" dirty="0">
                <a:latin typeface="Times New Roman" panose="02020603050405020304" pitchFamily="18" charset="0"/>
              </a:rPr>
              <a:t>. v. Lehman Bros. Holdings Inc</a:t>
            </a:r>
            <a:r>
              <a:rPr lang="en-US" sz="1600" dirty="0">
                <a:latin typeface="Times New Roman" panose="02020603050405020304" pitchFamily="18" charset="0"/>
              </a:rPr>
              <a:t>., 445 B.R. 137 (S.D. N.Y. 2011).</a:t>
            </a:r>
            <a:endParaRPr lang="en-US" sz="1600" dirty="0"/>
          </a:p>
          <a:p>
            <a:pPr algn="just">
              <a:spcAft>
                <a:spcPts val="0"/>
              </a:spcAft>
            </a:pPr>
            <a:r>
              <a:rPr lang="en-US" sz="1600" dirty="0">
                <a:latin typeface="Times New Roman" panose="02020603050405020304" pitchFamily="18" charset="0"/>
              </a:rPr>
              <a:t> </a:t>
            </a:r>
            <a:endParaRPr lang="en-US" sz="1600" dirty="0"/>
          </a:p>
          <a:p>
            <a:pPr algn="just">
              <a:spcAft>
                <a:spcPts val="0"/>
              </a:spcAft>
            </a:pPr>
            <a:r>
              <a:rPr lang="en-US" sz="1600" dirty="0">
                <a:latin typeface="Times New Roman" panose="02020603050405020304" pitchFamily="18" charset="0"/>
              </a:rPr>
              <a:t>To determine the existence of excusable neglect, as required to enlarge the time to file a proof of claim, bankruptcy courts apply a two-part test: first, the court must determine whether failure to file a claim was due to neglect, not a conscious or deliberate decision, and second, if the failure to file is a result of neglect, the court asks whether the neglect was excusable. Fed. R. Bankr. P. 9006(b)(1). </a:t>
            </a:r>
            <a:r>
              <a:rPr lang="en-US" sz="1600" i="1" dirty="0">
                <a:latin typeface="Times New Roman" panose="02020603050405020304" pitchFamily="18" charset="0"/>
              </a:rPr>
              <a:t>In re Global Aviation Holdings Inc</a:t>
            </a:r>
            <a:r>
              <a:rPr lang="en-US" sz="1600" dirty="0">
                <a:latin typeface="Times New Roman" panose="02020603050405020304" pitchFamily="18" charset="0"/>
              </a:rPr>
              <a:t>., 495 B.R. 60 (Bankr. E.D. N.Y. 2013).</a:t>
            </a:r>
            <a:endParaRPr lang="en-US" sz="1600" dirty="0"/>
          </a:p>
          <a:p>
            <a:pPr algn="just">
              <a:spcAft>
                <a:spcPts val="0"/>
              </a:spcAft>
            </a:pPr>
            <a:r>
              <a:rPr lang="en-US" sz="1600" dirty="0">
                <a:latin typeface="Times New Roman" panose="02020603050405020304" pitchFamily="18" charset="0"/>
              </a:rPr>
              <a:t> </a:t>
            </a:r>
            <a:endParaRPr lang="en-US" sz="1600" dirty="0"/>
          </a:p>
          <a:p>
            <a:pPr algn="just">
              <a:spcAft>
                <a:spcPts val="0"/>
              </a:spcAft>
            </a:pPr>
            <a:r>
              <a:rPr lang="en-US" sz="1600" dirty="0">
                <a:latin typeface="Times New Roman" panose="02020603050405020304" pitchFamily="18" charset="0"/>
              </a:rPr>
              <a:t>Excuse given for the late filing of proof of claim is given more weight than other </a:t>
            </a:r>
            <a:r>
              <a:rPr lang="en-US" sz="1600" i="1" dirty="0">
                <a:latin typeface="Times New Roman" panose="02020603050405020304" pitchFamily="18" charset="0"/>
              </a:rPr>
              <a:t>Pioneer</a:t>
            </a:r>
            <a:r>
              <a:rPr lang="en-US" sz="1600" dirty="0">
                <a:latin typeface="Times New Roman" panose="02020603050405020304" pitchFamily="18" charset="0"/>
              </a:rPr>
              <a:t> factors, in deciding whether to permit late claim on "excusable neglect" theory; indeed, other factors are relevant only in close cases. Fed. R. Bankr. P. Rule 9006(b)(1), 11 U.S.C.A. </a:t>
            </a:r>
            <a:r>
              <a:rPr lang="en-US" sz="1600" i="1" dirty="0">
                <a:latin typeface="Times New Roman" panose="02020603050405020304" pitchFamily="18" charset="0"/>
              </a:rPr>
              <a:t>In re Victory Memorial Hosp</a:t>
            </a:r>
            <a:r>
              <a:rPr lang="en-US" sz="1600" dirty="0">
                <a:latin typeface="Times New Roman" panose="02020603050405020304" pitchFamily="18" charset="0"/>
              </a:rPr>
              <a:t>., 435 B.R. 1 (Bankr. E.D. N.Y. 2010).</a:t>
            </a:r>
            <a:endParaRPr lang="en-US" sz="1600" dirty="0"/>
          </a:p>
          <a:p>
            <a:pPr algn="just">
              <a:spcAft>
                <a:spcPts val="0"/>
              </a:spcAft>
            </a:pPr>
            <a:r>
              <a:rPr lang="en-US" sz="1600" dirty="0">
                <a:latin typeface="Times New Roman" panose="02020603050405020304" pitchFamily="18" charset="0"/>
              </a:rPr>
              <a:t> </a:t>
            </a:r>
            <a:endParaRPr lang="en-US" sz="1600" dirty="0"/>
          </a:p>
          <a:p>
            <a:pPr algn="just">
              <a:spcAft>
                <a:spcPts val="0"/>
              </a:spcAft>
            </a:pPr>
            <a:r>
              <a:rPr lang="en-US" sz="1600" dirty="0">
                <a:latin typeface="Times New Roman" panose="02020603050405020304" pitchFamily="18" charset="0"/>
              </a:rPr>
              <a:t>Four factors relevant to whether late-filed proof of claim may be allowed on "excusable neglect" theory are as follows: (1) danger of prejudice to debtor; (2) length of creditor's delay and its potential impact upon judicial proceedings; (3) reason for delay, including whether it was within the reasonable control of creditor; and (4) whether creditor acted in good faith. Fed. R. Bankr. P. Rule 9006(b), 11 U.S.C.A. </a:t>
            </a:r>
            <a:r>
              <a:rPr lang="en-US" sz="1600" i="1" dirty="0">
                <a:latin typeface="Times New Roman" panose="02020603050405020304" pitchFamily="18" charset="0"/>
              </a:rPr>
              <a:t>In re </a:t>
            </a:r>
            <a:r>
              <a:rPr lang="en-US" sz="1600" i="1" dirty="0" err="1">
                <a:latin typeface="Times New Roman" panose="02020603050405020304" pitchFamily="18" charset="0"/>
              </a:rPr>
              <a:t>Xechem</a:t>
            </a:r>
            <a:r>
              <a:rPr lang="en-US" sz="1600" i="1" dirty="0">
                <a:latin typeface="Times New Roman" panose="02020603050405020304" pitchFamily="18" charset="0"/>
              </a:rPr>
              <a:t> Intern., Inc.</a:t>
            </a:r>
            <a:r>
              <a:rPr lang="en-US" sz="1600" dirty="0">
                <a:latin typeface="Times New Roman" panose="02020603050405020304" pitchFamily="18" charset="0"/>
              </a:rPr>
              <a:t>, 424 B.R. 836 (Bankr. N.D. Ill. 2010).</a:t>
            </a:r>
            <a:endParaRPr lang="en-US" sz="1600" dirty="0">
              <a:effectLst/>
            </a:endParaRPr>
          </a:p>
        </p:txBody>
      </p:sp>
      <p:sp>
        <p:nvSpPr>
          <p:cNvPr id="3" name="Rectangle 2"/>
          <p:cNvSpPr/>
          <p:nvPr/>
        </p:nvSpPr>
        <p:spPr>
          <a:xfrm>
            <a:off x="133004" y="4959986"/>
            <a:ext cx="8902930" cy="1569660"/>
          </a:xfrm>
          <a:prstGeom prst="rect">
            <a:avLst/>
          </a:prstGeom>
        </p:spPr>
        <p:txBody>
          <a:bodyPr wrap="square">
            <a:spAutoFit/>
          </a:bodyPr>
          <a:lstStyle/>
          <a:p>
            <a:r>
              <a:rPr lang="en-US" sz="1600" i="1" dirty="0">
                <a:latin typeface="Times New Roman" panose="02020603050405020304" pitchFamily="18" charset="0"/>
                <a:ea typeface="Calibri" panose="020F0502020204030204" pitchFamily="34" charset="0"/>
                <a:cs typeface="Times New Roman" panose="02020603050405020304" pitchFamily="18" charset="0"/>
              </a:rPr>
              <a:t>In re Hogan</a:t>
            </a:r>
            <a:r>
              <a:rPr lang="en-US" sz="1600" dirty="0">
                <a:latin typeface="Times New Roman" panose="02020603050405020304" pitchFamily="18" charset="0"/>
                <a:ea typeface="Calibri" panose="020F0502020204030204" pitchFamily="34" charset="0"/>
                <a:cs typeface="Times New Roman" panose="02020603050405020304" pitchFamily="18" charset="0"/>
              </a:rPr>
              <a:t>  346 B.R. 715 (Bankr. N.D. TX 2006).</a:t>
            </a:r>
          </a:p>
          <a:p>
            <a:r>
              <a:rPr lang="en-US" sz="1600" dirty="0">
                <a:latin typeface="Times New Roman" panose="02020603050405020304" pitchFamily="18" charset="0"/>
                <a:ea typeface="Calibri" panose="020F0502020204030204" pitchFamily="34" charset="0"/>
                <a:cs typeface="Times New Roman" panose="02020603050405020304" pitchFamily="18" charset="0"/>
              </a:rPr>
              <a:t> </a:t>
            </a:r>
          </a:p>
          <a:p>
            <a:r>
              <a:rPr lang="en-US" sz="1600" dirty="0">
                <a:latin typeface="Times New Roman" panose="02020603050405020304" pitchFamily="18" charset="0"/>
                <a:ea typeface="Calibri" panose="020F0502020204030204" pitchFamily="34" charset="0"/>
                <a:cs typeface="Times New Roman" panose="02020603050405020304" pitchFamily="18" charset="0"/>
              </a:rPr>
              <a:t>Judge Jernigan </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sometimes mentions </a:t>
            </a:r>
            <a:r>
              <a:rPr lang="en-US" sz="1600" dirty="0">
                <a:latin typeface="Times New Roman" panose="02020603050405020304" pitchFamily="18" charset="0"/>
                <a:ea typeface="Calibri" panose="020F0502020204030204" pitchFamily="34" charset="0"/>
                <a:cs typeface="Times New Roman" panose="02020603050405020304" pitchFamily="18" charset="0"/>
              </a:rPr>
              <a:t>this case in holding that a secured creditor must file a timely claim in order to get paid</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 In </a:t>
            </a:r>
            <a:r>
              <a:rPr lang="en-US" sz="1600" dirty="0">
                <a:latin typeface="Times New Roman" panose="02020603050405020304" pitchFamily="18" charset="0"/>
                <a:ea typeface="Calibri" panose="020F0502020204030204" pitchFamily="34" charset="0"/>
                <a:cs typeface="Times New Roman" panose="02020603050405020304" pitchFamily="18" charset="0"/>
              </a:rPr>
              <a:t>other words, </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a late </a:t>
            </a:r>
            <a:r>
              <a:rPr lang="en-US" sz="1600" dirty="0">
                <a:latin typeface="Times New Roman" panose="02020603050405020304" pitchFamily="18" charset="0"/>
                <a:ea typeface="Calibri" panose="020F0502020204030204" pitchFamily="34" charset="0"/>
                <a:cs typeface="Times New Roman" panose="02020603050405020304" pitchFamily="18" charset="0"/>
              </a:rPr>
              <a:t>filed </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claim </a:t>
            </a:r>
            <a:r>
              <a:rPr lang="en-US" sz="1600" dirty="0">
                <a:latin typeface="Times New Roman" panose="02020603050405020304" pitchFamily="18" charset="0"/>
                <a:ea typeface="Calibri" panose="020F0502020204030204" pitchFamily="34" charset="0"/>
                <a:cs typeface="Times New Roman" panose="02020603050405020304" pitchFamily="18" charset="0"/>
              </a:rPr>
              <a:t>filed by </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creditor is disallowed </a:t>
            </a:r>
            <a:r>
              <a:rPr lang="en-US" sz="1600" dirty="0">
                <a:latin typeface="Times New Roman" panose="02020603050405020304" pitchFamily="18" charset="0"/>
                <a:ea typeface="Calibri" panose="020F0502020204030204" pitchFamily="34" charset="0"/>
                <a:cs typeface="Times New Roman" panose="02020603050405020304" pitchFamily="18" charset="0"/>
              </a:rPr>
              <a:t>in its entirety</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 A late filed claim gets paid </a:t>
            </a:r>
            <a:r>
              <a:rPr lang="en-US" sz="1600" dirty="0">
                <a:latin typeface="Times New Roman" panose="02020603050405020304" pitchFamily="18" charset="0"/>
                <a:ea typeface="Calibri" panose="020F0502020204030204" pitchFamily="34" charset="0"/>
                <a:cs typeface="Times New Roman" panose="02020603050405020304" pitchFamily="18" charset="0"/>
              </a:rPr>
              <a:t>o</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nly </a:t>
            </a:r>
            <a:r>
              <a:rPr lang="en-US" sz="1600" dirty="0">
                <a:latin typeface="Times New Roman" panose="02020603050405020304" pitchFamily="18" charset="0"/>
                <a:ea typeface="Calibri" panose="020F0502020204030204" pitchFamily="34" charset="0"/>
                <a:cs typeface="Times New Roman" panose="02020603050405020304" pitchFamily="18" charset="0"/>
              </a:rPr>
              <a:t>after </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a debtor attorney </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files it followed by a Motion </a:t>
            </a:r>
            <a:r>
              <a:rPr lang="en-US" sz="1600" dirty="0">
                <a:latin typeface="Times New Roman" panose="02020603050405020304" pitchFamily="18" charset="0"/>
                <a:ea typeface="Calibri" panose="020F0502020204030204" pitchFamily="34" charset="0"/>
                <a:cs typeface="Times New Roman" panose="02020603050405020304" pitchFamily="18" charset="0"/>
              </a:rPr>
              <a:t>to Allow Late filed claim alleging all the factors of excusable neglect.</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67608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7A865E47-4365-4F21-B8EA-13B2C12BCB9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2" name="Rectangle 71">
              <a:extLst>
                <a:ext uri="{FF2B5EF4-FFF2-40B4-BE49-F238E27FC236}">
                  <a16:creationId xmlns:a16="http://schemas.microsoft.com/office/drawing/2014/main" id="{0CE24988-BB27-40E5-A961-9FA7ED0DB9B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Picture 72">
              <a:extLst>
                <a:ext uri="{FF2B5EF4-FFF2-40B4-BE49-F238E27FC236}">
                  <a16:creationId xmlns:a16="http://schemas.microsoft.com/office/drawing/2014/main" id="{80BDE80E-ADE0-4E16-8F80-306A15F4D3FB}"/>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231938DA-620A-4CBC-BBE9-7431181FEEAC}"/>
              </a:ext>
            </a:extLst>
          </p:cNvPr>
          <p:cNvSpPr>
            <a:spLocks noGrp="1"/>
          </p:cNvSpPr>
          <p:nvPr>
            <p:ph idx="1"/>
          </p:nvPr>
        </p:nvSpPr>
        <p:spPr>
          <a:xfrm>
            <a:off x="680322" y="2336873"/>
            <a:ext cx="5041628" cy="3599316"/>
          </a:xfrm>
        </p:spPr>
        <p:txBody>
          <a:bodyPr>
            <a:normAutofit/>
          </a:bodyPr>
          <a:lstStyle/>
          <a:p>
            <a:pPr>
              <a:lnSpc>
                <a:spcPct val="100000"/>
              </a:lnSpc>
            </a:pPr>
            <a:r>
              <a:rPr lang="en-US" sz="2000" dirty="0" smtClean="0"/>
              <a:t>Notice of Additional Fees </a:t>
            </a:r>
            <a:endParaRPr lang="en-US" sz="2000" dirty="0"/>
          </a:p>
          <a:p>
            <a:pPr>
              <a:lnSpc>
                <a:spcPct val="100000"/>
              </a:lnSpc>
            </a:pPr>
            <a:r>
              <a:rPr lang="en-US" sz="2000" dirty="0" smtClean="0"/>
              <a:t>Claim </a:t>
            </a:r>
            <a:r>
              <a:rPr lang="en-US" sz="2000" dirty="0" smtClean="0"/>
              <a:t>Objections</a:t>
            </a:r>
          </a:p>
          <a:p>
            <a:pPr>
              <a:lnSpc>
                <a:spcPct val="100000"/>
              </a:lnSpc>
            </a:pPr>
            <a:r>
              <a:rPr lang="en-US" sz="2000" dirty="0" smtClean="0"/>
              <a:t>Cure and Maintain Car Claims</a:t>
            </a:r>
            <a:endParaRPr lang="en-US" sz="2000" dirty="0"/>
          </a:p>
          <a:p>
            <a:pPr>
              <a:lnSpc>
                <a:spcPct val="100000"/>
              </a:lnSpc>
            </a:pPr>
            <a:r>
              <a:rPr lang="en-US" sz="2000" dirty="0" smtClean="0"/>
              <a:t>Interest Rates, Rising Property Values and Claiming Exemptions</a:t>
            </a:r>
          </a:p>
          <a:p>
            <a:pPr>
              <a:lnSpc>
                <a:spcPct val="100000"/>
              </a:lnSpc>
            </a:pPr>
            <a:r>
              <a:rPr lang="en-US" sz="2000" dirty="0" smtClean="0"/>
              <a:t>Electronic Signatures</a:t>
            </a:r>
            <a:endParaRPr lang="en-US" sz="2000" dirty="0"/>
          </a:p>
          <a:p>
            <a:pPr>
              <a:lnSpc>
                <a:spcPct val="100000"/>
              </a:lnSpc>
            </a:pPr>
            <a:endParaRPr lang="en-US" sz="2000" dirty="0"/>
          </a:p>
        </p:txBody>
      </p:sp>
      <p:pic>
        <p:nvPicPr>
          <p:cNvPr id="10" name="Picture 9" descr="geometric abstract image">
            <a:extLst>
              <a:ext uri="{FF2B5EF4-FFF2-40B4-BE49-F238E27FC236}">
                <a16:creationId xmlns:a16="http://schemas.microsoft.com/office/drawing/2014/main" id="{3B093CFC-D141-4494-87B6-0CE4A5794C0C}"/>
              </a:ext>
            </a:extLst>
          </p:cNvPr>
          <p:cNvPicPr>
            <a:picLocks noChangeAspect="1"/>
          </p:cNvPicPr>
          <p:nvPr/>
        </p:nvPicPr>
        <p:blipFill rotWithShape="1">
          <a:blip r:embed="rId3"/>
          <a:srcRect l="17963" r="24720" b="1"/>
          <a:stretch/>
        </p:blipFill>
        <p:spPr>
          <a:xfrm>
            <a:off x="6096000" y="10"/>
            <a:ext cx="6092823" cy="6856310"/>
          </a:xfrm>
          <a:prstGeom prst="rect">
            <a:avLst/>
          </a:prstGeom>
          <a:ln>
            <a:noFill/>
          </a:ln>
          <a:effectLst/>
        </p:spPr>
      </p:pic>
      <p:sp>
        <p:nvSpPr>
          <p:cNvPr id="75" name="Rectangle 74">
            <a:extLst>
              <a:ext uri="{FF2B5EF4-FFF2-40B4-BE49-F238E27FC236}">
                <a16:creationId xmlns:a16="http://schemas.microsoft.com/office/drawing/2014/main" id="{13BC1C09-8FD1-4619-B317-E9EED5E55D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EFDF349-B4ED-4B46-89D0-6CCB5684D201}"/>
              </a:ext>
            </a:extLst>
          </p:cNvPr>
          <p:cNvSpPr>
            <a:spLocks noGrp="1"/>
          </p:cNvSpPr>
          <p:nvPr>
            <p:ph type="title"/>
          </p:nvPr>
        </p:nvSpPr>
        <p:spPr>
          <a:xfrm>
            <a:off x="680321" y="753228"/>
            <a:ext cx="5041629" cy="1080938"/>
          </a:xfrm>
        </p:spPr>
        <p:txBody>
          <a:bodyPr>
            <a:normAutofit/>
          </a:bodyPr>
          <a:lstStyle/>
          <a:p>
            <a:r>
              <a:rPr lang="en-US" dirty="0" smtClean="0"/>
              <a:t>Topics</a:t>
            </a:r>
            <a:endParaRPr lang="en-US" dirty="0"/>
          </a:p>
        </p:txBody>
      </p:sp>
      <p:pic>
        <p:nvPicPr>
          <p:cNvPr id="77" name="Picture 76">
            <a:extLst>
              <a:ext uri="{FF2B5EF4-FFF2-40B4-BE49-F238E27FC236}">
                <a16:creationId xmlns:a16="http://schemas.microsoft.com/office/drawing/2014/main" id="{D3143E80-C928-46DB-9299-0BD06348A92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3446443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Notice of Additional Fees – General Order 2022-04, Paragraph 21(g)</a:t>
            </a:r>
            <a:br>
              <a:rPr lang="en-US" dirty="0"/>
            </a:br>
            <a:endParaRPr lang="en-US" dirty="0"/>
          </a:p>
        </p:txBody>
      </p:sp>
      <p:pic>
        <p:nvPicPr>
          <p:cNvPr id="4" name="Content Placeholder 3"/>
          <p:cNvPicPr>
            <a:picLocks noGrp="1" noChangeAspect="1"/>
          </p:cNvPicPr>
          <p:nvPr>
            <p:ph idx="1"/>
          </p:nvPr>
        </p:nvPicPr>
        <p:blipFill>
          <a:blip r:embed="rId2"/>
          <a:stretch>
            <a:fillRect/>
          </a:stretch>
        </p:blipFill>
        <p:spPr>
          <a:xfrm>
            <a:off x="2705538" y="2528655"/>
            <a:ext cx="6115904" cy="1486107"/>
          </a:xfrm>
          <a:prstGeom prst="rect">
            <a:avLst/>
          </a:prstGeom>
        </p:spPr>
      </p:pic>
      <p:pic>
        <p:nvPicPr>
          <p:cNvPr id="5" name="Picture 4"/>
          <p:cNvPicPr>
            <a:picLocks noChangeAspect="1"/>
          </p:cNvPicPr>
          <p:nvPr/>
        </p:nvPicPr>
        <p:blipFill>
          <a:blip r:embed="rId3"/>
          <a:stretch>
            <a:fillRect/>
          </a:stretch>
        </p:blipFill>
        <p:spPr>
          <a:xfrm>
            <a:off x="2705538" y="4343491"/>
            <a:ext cx="6096851" cy="962159"/>
          </a:xfrm>
          <a:prstGeom prst="rect">
            <a:avLst/>
          </a:prstGeom>
        </p:spPr>
      </p:pic>
    </p:spTree>
    <p:extLst>
      <p:ext uri="{BB962C8B-B14F-4D97-AF65-F5344CB8AC3E}">
        <p14:creationId xmlns:p14="http://schemas.microsoft.com/office/powerpoint/2010/main" val="1410525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2362137" cy="1080938"/>
          </a:xfrm>
        </p:spPr>
        <p:txBody>
          <a:bodyPr>
            <a:normAutofit fontScale="90000"/>
          </a:bodyPr>
          <a:lstStyle/>
          <a:p>
            <a:r>
              <a:rPr lang="en-US" dirty="0" smtClean="0"/>
              <a:t>Common Problems	</a:t>
            </a:r>
            <a:endParaRPr lang="en-US" dirty="0"/>
          </a:p>
        </p:txBody>
      </p:sp>
      <p:sp>
        <p:nvSpPr>
          <p:cNvPr id="8" name="TextBox 7"/>
          <p:cNvSpPr txBox="1"/>
          <p:nvPr/>
        </p:nvSpPr>
        <p:spPr>
          <a:xfrm>
            <a:off x="490450" y="2132909"/>
            <a:ext cx="11047613" cy="338554"/>
          </a:xfrm>
          <a:prstGeom prst="rect">
            <a:avLst/>
          </a:prstGeom>
          <a:noFill/>
        </p:spPr>
        <p:txBody>
          <a:bodyPr wrap="square" rtlCol="0">
            <a:spAutoFit/>
          </a:bodyPr>
          <a:lstStyle/>
          <a:p>
            <a:pPr algn="ctr"/>
            <a:r>
              <a:rPr lang="en-US" sz="1600" u="sng" dirty="0" smtClean="0"/>
              <a:t>How and Where to find the total fees and costs to which the law firm has </a:t>
            </a:r>
            <a:r>
              <a:rPr lang="en-US" sz="1600" u="sng" dirty="0"/>
              <a:t>b</a:t>
            </a:r>
            <a:r>
              <a:rPr lang="en-US" sz="1600" u="sng" dirty="0" smtClean="0"/>
              <a:t>ecome entitled to receive</a:t>
            </a:r>
            <a:endParaRPr lang="en-US" sz="1600" u="sng" dirty="0"/>
          </a:p>
        </p:txBody>
      </p:sp>
      <p:sp>
        <p:nvSpPr>
          <p:cNvPr id="3" name="TextBox 2"/>
          <p:cNvSpPr txBox="1"/>
          <p:nvPr/>
        </p:nvSpPr>
        <p:spPr>
          <a:xfrm>
            <a:off x="2951018" y="881149"/>
            <a:ext cx="6966066" cy="738664"/>
          </a:xfrm>
          <a:prstGeom prst="rect">
            <a:avLst/>
          </a:prstGeom>
          <a:noFill/>
        </p:spPr>
        <p:txBody>
          <a:bodyPr wrap="square" rtlCol="0">
            <a:spAutoFit/>
          </a:bodyPr>
          <a:lstStyle/>
          <a:p>
            <a:pPr marL="342900" indent="-342900">
              <a:buAutoNum type="arabicPeriod"/>
            </a:pPr>
            <a:r>
              <a:rPr lang="en-US" sz="1400" dirty="0" smtClean="0"/>
              <a:t>Incorrect amount of prior allowed attorney fees</a:t>
            </a:r>
          </a:p>
          <a:p>
            <a:pPr marL="342900" indent="-342900">
              <a:buAutoNum type="arabicPeriod"/>
            </a:pPr>
            <a:r>
              <a:rPr lang="en-US" sz="1400" dirty="0" smtClean="0"/>
              <a:t>Failure to designate whether fees are direct or through the Plan</a:t>
            </a:r>
          </a:p>
          <a:p>
            <a:pPr marL="342900" indent="-342900">
              <a:buAutoNum type="arabicPeriod"/>
            </a:pPr>
            <a:r>
              <a:rPr lang="en-US" sz="1400" dirty="0" smtClean="0"/>
              <a:t>Failure to check the box for the Motion/Objection associated with the fee</a:t>
            </a:r>
            <a:endParaRPr lang="en-US" sz="1400" dirty="0"/>
          </a:p>
        </p:txBody>
      </p:sp>
      <p:sp>
        <p:nvSpPr>
          <p:cNvPr id="5" name="TextBox 4"/>
          <p:cNvSpPr txBox="1"/>
          <p:nvPr/>
        </p:nvSpPr>
        <p:spPr>
          <a:xfrm>
            <a:off x="581888" y="2579612"/>
            <a:ext cx="10407535" cy="523220"/>
          </a:xfrm>
          <a:prstGeom prst="rect">
            <a:avLst/>
          </a:prstGeom>
          <a:noFill/>
        </p:spPr>
        <p:txBody>
          <a:bodyPr wrap="square" rtlCol="0">
            <a:spAutoFit/>
          </a:bodyPr>
          <a:lstStyle/>
          <a:p>
            <a:r>
              <a:rPr lang="en-US" sz="1400" dirty="0" smtClean="0"/>
              <a:t>1.   In TNG, go to the Payees tab.  All attorney fees records will be in green.  Start at the bottom of the page in “Attorney    Listing.”  Add the Fee in Plan and Fee Paid Outside fields.    </a:t>
            </a:r>
            <a:endParaRPr lang="en-US" sz="1400" dirty="0"/>
          </a:p>
        </p:txBody>
      </p:sp>
      <p:pic>
        <p:nvPicPr>
          <p:cNvPr id="6" name="Picture 5"/>
          <p:cNvPicPr>
            <a:picLocks noChangeAspect="1"/>
          </p:cNvPicPr>
          <p:nvPr/>
        </p:nvPicPr>
        <p:blipFill>
          <a:blip r:embed="rId2"/>
          <a:stretch>
            <a:fillRect/>
          </a:stretch>
        </p:blipFill>
        <p:spPr>
          <a:xfrm>
            <a:off x="1536241" y="3139906"/>
            <a:ext cx="9421540" cy="895475"/>
          </a:xfrm>
          <a:prstGeom prst="rect">
            <a:avLst/>
          </a:prstGeom>
        </p:spPr>
      </p:pic>
      <p:sp>
        <p:nvSpPr>
          <p:cNvPr id="7" name="TextBox 6"/>
          <p:cNvSpPr txBox="1"/>
          <p:nvPr/>
        </p:nvSpPr>
        <p:spPr>
          <a:xfrm>
            <a:off x="581888" y="4072455"/>
            <a:ext cx="10881360" cy="954107"/>
          </a:xfrm>
          <a:prstGeom prst="rect">
            <a:avLst/>
          </a:prstGeom>
          <a:noFill/>
        </p:spPr>
        <p:txBody>
          <a:bodyPr wrap="square" rtlCol="0">
            <a:spAutoFit/>
          </a:bodyPr>
          <a:lstStyle/>
          <a:p>
            <a:r>
              <a:rPr lang="en-US" sz="1400" dirty="0" smtClean="0"/>
              <a:t>2.  Then scroll up the list of all payees.  Add the claim amounts for all the payee records for your law firm in this section (they might not all be grouped together, so scroll through the entire list.)  </a:t>
            </a:r>
            <a:endParaRPr lang="en-US" sz="1400" dirty="0"/>
          </a:p>
          <a:p>
            <a:r>
              <a:rPr lang="en-US" sz="1400" dirty="0" smtClean="0"/>
              <a:t>3.  Add this amount to the amount you calculated in step one.  This is the total amount of fees and costs to which you have become entitled.  ($4400.00)</a:t>
            </a:r>
            <a:endParaRPr lang="en-US" sz="1400" dirty="0"/>
          </a:p>
        </p:txBody>
      </p:sp>
      <p:pic>
        <p:nvPicPr>
          <p:cNvPr id="10" name="Picture 9"/>
          <p:cNvPicPr>
            <a:picLocks noChangeAspect="1"/>
          </p:cNvPicPr>
          <p:nvPr/>
        </p:nvPicPr>
        <p:blipFill>
          <a:blip r:embed="rId3"/>
          <a:stretch>
            <a:fillRect/>
          </a:stretch>
        </p:blipFill>
        <p:spPr>
          <a:xfrm>
            <a:off x="1595238" y="5026562"/>
            <a:ext cx="7821116" cy="1181265"/>
          </a:xfrm>
          <a:prstGeom prst="rect">
            <a:avLst/>
          </a:prstGeom>
        </p:spPr>
      </p:pic>
    </p:spTree>
    <p:extLst>
      <p:ext uri="{BB962C8B-B14F-4D97-AF65-F5344CB8AC3E}">
        <p14:creationId xmlns:p14="http://schemas.microsoft.com/office/powerpoint/2010/main" val="3052551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69127" y="1274323"/>
            <a:ext cx="7040584" cy="1509869"/>
          </a:xfrm>
          <a:prstGeom prst="rect">
            <a:avLst/>
          </a:prstGeom>
        </p:spPr>
      </p:pic>
      <p:pic>
        <p:nvPicPr>
          <p:cNvPr id="4" name="Picture 3"/>
          <p:cNvPicPr>
            <a:picLocks noChangeAspect="1"/>
          </p:cNvPicPr>
          <p:nvPr/>
        </p:nvPicPr>
        <p:blipFill>
          <a:blip r:embed="rId3"/>
          <a:stretch>
            <a:fillRect/>
          </a:stretch>
        </p:blipFill>
        <p:spPr>
          <a:xfrm>
            <a:off x="623160" y="3350029"/>
            <a:ext cx="4697284" cy="2097677"/>
          </a:xfrm>
          <a:prstGeom prst="rect">
            <a:avLst/>
          </a:prstGeom>
        </p:spPr>
      </p:pic>
      <p:pic>
        <p:nvPicPr>
          <p:cNvPr id="5" name="Picture 4"/>
          <p:cNvPicPr>
            <a:picLocks noChangeAspect="1"/>
          </p:cNvPicPr>
          <p:nvPr/>
        </p:nvPicPr>
        <p:blipFill>
          <a:blip r:embed="rId4"/>
          <a:stretch>
            <a:fillRect/>
          </a:stretch>
        </p:blipFill>
        <p:spPr>
          <a:xfrm>
            <a:off x="5694222" y="3554647"/>
            <a:ext cx="5712856" cy="1688439"/>
          </a:xfrm>
          <a:prstGeom prst="rect">
            <a:avLst/>
          </a:prstGeom>
        </p:spPr>
      </p:pic>
    </p:spTree>
    <p:extLst>
      <p:ext uri="{BB962C8B-B14F-4D97-AF65-F5344CB8AC3E}">
        <p14:creationId xmlns:p14="http://schemas.microsoft.com/office/powerpoint/2010/main" val="3943406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Claim Objections</a:t>
            </a:r>
            <a:endParaRPr lang="en-US" dirty="0"/>
          </a:p>
        </p:txBody>
      </p:sp>
      <p:sp>
        <p:nvSpPr>
          <p:cNvPr id="7" name="Rectangle 6"/>
          <p:cNvSpPr/>
          <p:nvPr/>
        </p:nvSpPr>
        <p:spPr>
          <a:xfrm>
            <a:off x="2374669" y="2142798"/>
            <a:ext cx="6096000" cy="4401205"/>
          </a:xfrm>
          <a:prstGeom prst="rect">
            <a:avLst/>
          </a:prstGeom>
        </p:spPr>
        <p:txBody>
          <a:bodyPr>
            <a:spAutoFit/>
          </a:bodyPr>
          <a:lstStyle/>
          <a:p>
            <a:pPr marL="457200" marR="0" indent="-228600" algn="ctr">
              <a:spcBef>
                <a:spcPts val="0"/>
              </a:spcBef>
              <a:spcAft>
                <a:spcPts val="0"/>
              </a:spcAft>
            </a:pPr>
            <a:r>
              <a:rPr lang="en-US" sz="1400" b="1" dirty="0">
                <a:latin typeface="Times New Roman" panose="02020603050405020304" pitchFamily="18" charset="0"/>
              </a:rPr>
              <a:t>PROOFS OF CLAIM</a:t>
            </a:r>
            <a:endParaRPr lang="en-US" dirty="0"/>
          </a:p>
          <a:p>
            <a:pPr marL="457200" marR="0" indent="-228600" algn="just">
              <a:spcBef>
                <a:spcPts val="0"/>
              </a:spcBef>
              <a:spcAft>
                <a:spcPts val="0"/>
              </a:spcAft>
            </a:pPr>
            <a:r>
              <a:rPr lang="en-US" sz="1400" b="1" dirty="0">
                <a:latin typeface="Times New Roman" panose="02020603050405020304" pitchFamily="18" charset="0"/>
              </a:rPr>
              <a:t> </a:t>
            </a:r>
            <a:endParaRPr lang="en-US" dirty="0"/>
          </a:p>
          <a:p>
            <a:pPr algn="just">
              <a:spcAft>
                <a:spcPts val="0"/>
              </a:spcAft>
            </a:pPr>
            <a:r>
              <a:rPr lang="en-US" sz="1400" b="1" dirty="0">
                <a:latin typeface="Times New Roman" panose="02020603050405020304" pitchFamily="18" charset="0"/>
              </a:rPr>
              <a:t>Fed. R. Bankr. P. 3002(a)</a:t>
            </a:r>
            <a:endParaRPr lang="en-US" dirty="0"/>
          </a:p>
          <a:p>
            <a:pPr algn="just">
              <a:spcAft>
                <a:spcPts val="0"/>
              </a:spcAft>
            </a:pPr>
            <a:r>
              <a:rPr lang="en-US" sz="1400" b="1" dirty="0">
                <a:latin typeface="Times New Roman" panose="02020603050405020304" pitchFamily="18" charset="0"/>
              </a:rPr>
              <a:t> </a:t>
            </a:r>
            <a:endParaRPr lang="en-US" dirty="0"/>
          </a:p>
          <a:p>
            <a:pPr algn="just">
              <a:spcAft>
                <a:spcPts val="0"/>
              </a:spcAft>
            </a:pPr>
            <a:r>
              <a:rPr lang="en-US" sz="1400" dirty="0">
                <a:latin typeface="Times New Roman" panose="02020603050405020304" pitchFamily="18" charset="0"/>
              </a:rPr>
              <a:t>A secured creditor, unsecured creditor, or equity security holder must file a proof of claim or interest for the claim or interest to be allowed, except as provided in Rules 1019(3), 3003, 3004, and 3005. A lien that secures a claim against the debtor is not void due only to the failure of any entity to file a proof of claim.</a:t>
            </a:r>
            <a:endParaRPr lang="en-US" dirty="0"/>
          </a:p>
          <a:p>
            <a:pPr algn="just">
              <a:spcAft>
                <a:spcPts val="0"/>
              </a:spcAft>
            </a:pPr>
            <a:r>
              <a:rPr lang="en-US" sz="1400" dirty="0">
                <a:latin typeface="Times New Roman" panose="02020603050405020304" pitchFamily="18" charset="0"/>
              </a:rPr>
              <a:t> </a:t>
            </a:r>
            <a:endParaRPr lang="en-US" dirty="0"/>
          </a:p>
          <a:p>
            <a:pPr algn="just">
              <a:spcAft>
                <a:spcPts val="0"/>
              </a:spcAft>
            </a:pPr>
            <a:r>
              <a:rPr lang="en-US" sz="1400" b="1" dirty="0">
                <a:latin typeface="Times New Roman" panose="02020603050405020304" pitchFamily="18" charset="0"/>
              </a:rPr>
              <a:t>Fed. R. Bankr. P. 3001</a:t>
            </a:r>
            <a:endParaRPr lang="en-US" dirty="0"/>
          </a:p>
          <a:p>
            <a:pPr algn="just">
              <a:spcAft>
                <a:spcPts val="0"/>
              </a:spcAft>
            </a:pPr>
            <a:r>
              <a:rPr lang="en-US" sz="1400" dirty="0">
                <a:latin typeface="Times New Roman" panose="02020603050405020304" pitchFamily="18" charset="0"/>
              </a:rPr>
              <a:t> </a:t>
            </a:r>
            <a:endParaRPr lang="en-US" dirty="0"/>
          </a:p>
          <a:p>
            <a:pPr algn="just">
              <a:spcAft>
                <a:spcPts val="0"/>
              </a:spcAft>
            </a:pPr>
            <a:r>
              <a:rPr lang="en-US" sz="1400" b="1" dirty="0">
                <a:latin typeface="Times New Roman" panose="02020603050405020304" pitchFamily="18" charset="0"/>
              </a:rPr>
              <a:t>(a) Form and content</a:t>
            </a:r>
            <a:endParaRPr lang="en-US" dirty="0"/>
          </a:p>
          <a:p>
            <a:pPr algn="just">
              <a:spcAft>
                <a:spcPts val="0"/>
              </a:spcAft>
            </a:pPr>
            <a:r>
              <a:rPr lang="en-US" sz="1400" dirty="0">
                <a:latin typeface="Times New Roman" panose="02020603050405020304" pitchFamily="18" charset="0"/>
              </a:rPr>
              <a:t> </a:t>
            </a:r>
            <a:endParaRPr lang="en-US" dirty="0"/>
          </a:p>
          <a:p>
            <a:pPr algn="just">
              <a:spcAft>
                <a:spcPts val="0"/>
              </a:spcAft>
            </a:pPr>
            <a:r>
              <a:rPr lang="en-US" sz="1400" dirty="0">
                <a:latin typeface="Times New Roman" panose="02020603050405020304" pitchFamily="18" charset="0"/>
              </a:rPr>
              <a:t>A proof of claim is a written statement setting forth a creditor's claim. A proof of claim shall conform substantially to the appropriate Official Form.</a:t>
            </a:r>
            <a:endParaRPr lang="en-US" dirty="0"/>
          </a:p>
          <a:p>
            <a:pPr algn="just">
              <a:spcAft>
                <a:spcPts val="0"/>
              </a:spcAft>
            </a:pPr>
            <a:r>
              <a:rPr lang="en-US" sz="1400" dirty="0">
                <a:latin typeface="Times New Roman" panose="02020603050405020304" pitchFamily="18" charset="0"/>
              </a:rPr>
              <a:t> </a:t>
            </a:r>
            <a:endParaRPr lang="en-US" dirty="0"/>
          </a:p>
          <a:p>
            <a:pPr algn="just">
              <a:spcAft>
                <a:spcPts val="0"/>
              </a:spcAft>
            </a:pPr>
            <a:r>
              <a:rPr lang="en-US" sz="1400" b="1" dirty="0">
                <a:latin typeface="Times New Roman" panose="02020603050405020304" pitchFamily="18" charset="0"/>
              </a:rPr>
              <a:t>(b) Who may execute</a:t>
            </a:r>
            <a:endParaRPr lang="en-US" dirty="0"/>
          </a:p>
          <a:p>
            <a:pPr algn="just">
              <a:spcAft>
                <a:spcPts val="0"/>
              </a:spcAft>
            </a:pPr>
            <a:r>
              <a:rPr lang="en-US" sz="1400" b="1" dirty="0">
                <a:latin typeface="Times New Roman" panose="02020603050405020304" pitchFamily="18" charset="0"/>
              </a:rPr>
              <a:t> </a:t>
            </a:r>
            <a:endParaRPr lang="en-US" dirty="0"/>
          </a:p>
          <a:p>
            <a:pPr algn="just">
              <a:spcAft>
                <a:spcPts val="0"/>
              </a:spcAft>
            </a:pPr>
            <a:r>
              <a:rPr lang="en-US" sz="1400" dirty="0">
                <a:latin typeface="Times New Roman" panose="02020603050405020304" pitchFamily="18" charset="0"/>
              </a:rPr>
              <a:t>A proof of claim shall be executed by the creditor or the creditor's authorized agent except as provided in Rules 3004 and 3005.</a:t>
            </a:r>
            <a:endParaRPr lang="en-US" dirty="0">
              <a:effectLst/>
            </a:endParaRPr>
          </a:p>
        </p:txBody>
      </p:sp>
    </p:spTree>
    <p:extLst>
      <p:ext uri="{BB962C8B-B14F-4D97-AF65-F5344CB8AC3E}">
        <p14:creationId xmlns:p14="http://schemas.microsoft.com/office/powerpoint/2010/main" val="237431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1891" y="556953"/>
            <a:ext cx="10972800" cy="5693866"/>
          </a:xfrm>
          <a:prstGeom prst="rect">
            <a:avLst/>
          </a:prstGeom>
          <a:noFill/>
        </p:spPr>
        <p:txBody>
          <a:bodyPr wrap="square" rtlCol="0">
            <a:spAutoFit/>
          </a:bodyPr>
          <a:lstStyle/>
          <a:p>
            <a:pPr algn="ctr">
              <a:spcAft>
                <a:spcPts val="0"/>
              </a:spcAft>
            </a:pPr>
            <a:r>
              <a:rPr lang="en-US" sz="1400" b="1" dirty="0">
                <a:latin typeface="Times New Roman" panose="02020603050405020304" pitchFamily="18" charset="0"/>
              </a:rPr>
              <a:t>SUPPORTING INFORMATION</a:t>
            </a:r>
            <a:endParaRPr lang="en-US" sz="1400" dirty="0"/>
          </a:p>
          <a:p>
            <a:pPr algn="just">
              <a:spcAft>
                <a:spcPts val="0"/>
              </a:spcAft>
            </a:pPr>
            <a:r>
              <a:rPr lang="en-US" sz="1400" dirty="0">
                <a:latin typeface="Times New Roman" panose="02020603050405020304" pitchFamily="18" charset="0"/>
              </a:rPr>
              <a:t> </a:t>
            </a:r>
            <a:endParaRPr lang="en-US" sz="1400" dirty="0"/>
          </a:p>
          <a:p>
            <a:pPr algn="just">
              <a:spcAft>
                <a:spcPts val="0"/>
              </a:spcAft>
            </a:pPr>
            <a:r>
              <a:rPr lang="en-US" sz="1400" b="1" dirty="0">
                <a:latin typeface="Times New Roman" panose="02020603050405020304" pitchFamily="18" charset="0"/>
              </a:rPr>
              <a:t>Fed. R. Bankr. P. 3001(c)</a:t>
            </a:r>
            <a:endParaRPr lang="en-US" sz="1400" dirty="0"/>
          </a:p>
          <a:p>
            <a:pPr algn="just">
              <a:spcAft>
                <a:spcPts val="0"/>
              </a:spcAft>
            </a:pPr>
            <a:r>
              <a:rPr lang="en-US" sz="1400" b="1" dirty="0">
                <a:latin typeface="Times New Roman" panose="02020603050405020304" pitchFamily="18" charset="0"/>
              </a:rPr>
              <a:t> </a:t>
            </a:r>
            <a:endParaRPr lang="en-US" sz="1400" dirty="0"/>
          </a:p>
          <a:p>
            <a:pPr algn="just">
              <a:spcAft>
                <a:spcPts val="0"/>
              </a:spcAft>
            </a:pPr>
            <a:r>
              <a:rPr lang="en-US" sz="1400" b="1" dirty="0">
                <a:latin typeface="Times New Roman" panose="02020603050405020304" pitchFamily="18" charset="0"/>
              </a:rPr>
              <a:t>(1) Claim based on a writing</a:t>
            </a:r>
            <a:endParaRPr lang="en-US" sz="1400" dirty="0"/>
          </a:p>
          <a:p>
            <a:pPr algn="just">
              <a:spcAft>
                <a:spcPts val="0"/>
              </a:spcAft>
            </a:pPr>
            <a:r>
              <a:rPr lang="en-US" sz="1400" b="1" dirty="0">
                <a:latin typeface="Times New Roman" panose="02020603050405020304" pitchFamily="18" charset="0"/>
              </a:rPr>
              <a:t> </a:t>
            </a:r>
            <a:endParaRPr lang="en-US" sz="1400" dirty="0"/>
          </a:p>
          <a:p>
            <a:pPr algn="just">
              <a:spcAft>
                <a:spcPts val="0"/>
              </a:spcAft>
            </a:pPr>
            <a:r>
              <a:rPr lang="en-US" sz="1400" dirty="0">
                <a:latin typeface="Times New Roman" panose="02020603050405020304" pitchFamily="18" charset="0"/>
              </a:rPr>
              <a:t>Except for a claim governed by paragraph (3) of this subdivision, when a claim, or an interest in property of the debtor securing the claim, is based on a writing, a copy of the writing shall be filed with the proof of claim. If the writing has been lost or destroyed, a statement of the circumstances of the loss or destruction shall be filed with the claim.</a:t>
            </a:r>
            <a:endParaRPr lang="en-US" sz="1400" dirty="0"/>
          </a:p>
          <a:p>
            <a:pPr algn="just">
              <a:spcAft>
                <a:spcPts val="0"/>
              </a:spcAft>
            </a:pPr>
            <a:r>
              <a:rPr lang="en-US" sz="1400" dirty="0">
                <a:latin typeface="Times New Roman" panose="02020603050405020304" pitchFamily="18" charset="0"/>
              </a:rPr>
              <a:t> </a:t>
            </a:r>
            <a:endParaRPr lang="en-US" sz="1400" dirty="0"/>
          </a:p>
          <a:p>
            <a:pPr algn="just">
              <a:spcAft>
                <a:spcPts val="0"/>
              </a:spcAft>
            </a:pPr>
            <a:r>
              <a:rPr lang="en-US" sz="1400" b="1" dirty="0">
                <a:latin typeface="Times New Roman" panose="02020603050405020304" pitchFamily="18" charset="0"/>
              </a:rPr>
              <a:t>(2) Additional requirements in an individual debtor case: sanctions for failure to comply</a:t>
            </a:r>
            <a:endParaRPr lang="en-US" sz="1400" dirty="0"/>
          </a:p>
          <a:p>
            <a:pPr algn="just">
              <a:spcAft>
                <a:spcPts val="0"/>
              </a:spcAft>
            </a:pPr>
            <a:r>
              <a:rPr lang="en-US" sz="1400" b="1" dirty="0">
                <a:latin typeface="Times New Roman" panose="02020603050405020304" pitchFamily="18" charset="0"/>
              </a:rPr>
              <a:t> </a:t>
            </a:r>
            <a:endParaRPr lang="en-US" sz="1400" dirty="0"/>
          </a:p>
          <a:p>
            <a:pPr marL="457200" marR="0" algn="just">
              <a:spcBef>
                <a:spcPts val="0"/>
              </a:spcBef>
              <a:spcAft>
                <a:spcPts val="0"/>
              </a:spcAft>
            </a:pPr>
            <a:r>
              <a:rPr lang="en-US" sz="1400" dirty="0">
                <a:latin typeface="Times New Roman" panose="02020603050405020304" pitchFamily="18" charset="0"/>
              </a:rPr>
              <a:t>In a case in which the debtor is an individual:</a:t>
            </a:r>
            <a:endParaRPr lang="en-US" sz="1400" dirty="0"/>
          </a:p>
          <a:p>
            <a:pPr marL="457200" marR="0" algn="just">
              <a:spcBef>
                <a:spcPts val="0"/>
              </a:spcBef>
              <a:spcAft>
                <a:spcPts val="0"/>
              </a:spcAft>
            </a:pPr>
            <a:r>
              <a:rPr lang="en-US" sz="1400" dirty="0">
                <a:latin typeface="Times New Roman" panose="02020603050405020304" pitchFamily="18" charset="0"/>
              </a:rPr>
              <a:t>(A) If, in addition to its principal amount, a claim includes interest, fees, expenses, or other charges incurred before the petition was filed, an itemized statement of the interest, fees, expenses, or charges shall be filed with the proof of claim.</a:t>
            </a:r>
            <a:endParaRPr lang="en-US" sz="1400" dirty="0"/>
          </a:p>
          <a:p>
            <a:pPr marL="457200" marR="0" algn="just">
              <a:spcBef>
                <a:spcPts val="0"/>
              </a:spcBef>
              <a:spcAft>
                <a:spcPts val="0"/>
              </a:spcAft>
            </a:pPr>
            <a:r>
              <a:rPr lang="en-US" sz="1400" dirty="0">
                <a:latin typeface="Times New Roman" panose="02020603050405020304" pitchFamily="18" charset="0"/>
              </a:rPr>
              <a:t>(B) If a security interest is claimed in the debtor's property, a statement of the amount necessary to cure any default as of the date of the petition shall be filed with the proof of claim.</a:t>
            </a:r>
            <a:endParaRPr lang="en-US" sz="1400" dirty="0"/>
          </a:p>
          <a:p>
            <a:pPr marL="457200" marR="0" algn="just">
              <a:spcBef>
                <a:spcPts val="0"/>
              </a:spcBef>
              <a:spcAft>
                <a:spcPts val="0"/>
              </a:spcAft>
            </a:pPr>
            <a:r>
              <a:rPr lang="en-US" sz="1400" dirty="0">
                <a:latin typeface="Times New Roman" panose="02020603050405020304" pitchFamily="18" charset="0"/>
              </a:rPr>
              <a:t>(C) If a security interest is claimed in property that is the debtor's principal residence, the attachment prescribed by the appropriate Official Form shall be filed with the proof of claim. If an escrow account has been established in connection with the claim, an escrow account statement prepared as of the date the petition was filed and in a form consistent with applicable </a:t>
            </a:r>
            <a:r>
              <a:rPr lang="en-US" sz="1400" dirty="0" err="1">
                <a:latin typeface="Times New Roman" panose="02020603050405020304" pitchFamily="18" charset="0"/>
              </a:rPr>
              <a:t>nonbankruptcy</a:t>
            </a:r>
            <a:r>
              <a:rPr lang="en-US" sz="1400" dirty="0">
                <a:latin typeface="Times New Roman" panose="02020603050405020304" pitchFamily="18" charset="0"/>
              </a:rPr>
              <a:t> law shall be filed with the attachment to the proof of claim.</a:t>
            </a:r>
            <a:endParaRPr lang="en-US" sz="1400" dirty="0"/>
          </a:p>
          <a:p>
            <a:pPr marL="457200" marR="0" algn="just">
              <a:spcBef>
                <a:spcPts val="0"/>
              </a:spcBef>
              <a:spcAft>
                <a:spcPts val="0"/>
              </a:spcAft>
            </a:pPr>
            <a:r>
              <a:rPr lang="en-US" sz="1400" dirty="0">
                <a:latin typeface="Times New Roman" panose="02020603050405020304" pitchFamily="18" charset="0"/>
              </a:rPr>
              <a:t>(D) If the holder of a claim fails to provide any information required by this subdivision (c), the court may, after notice and hearing, take either or both of the following actions:</a:t>
            </a:r>
            <a:endParaRPr lang="en-US" sz="1400" dirty="0"/>
          </a:p>
          <a:p>
            <a:pPr marL="457200" marR="0" algn="just">
              <a:spcBef>
                <a:spcPts val="0"/>
              </a:spcBef>
              <a:spcAft>
                <a:spcPts val="0"/>
              </a:spcAft>
            </a:pPr>
            <a:r>
              <a:rPr lang="en-US" sz="1400" dirty="0">
                <a:latin typeface="Times New Roman" panose="02020603050405020304" pitchFamily="18" charset="0"/>
              </a:rPr>
              <a:t>(</a:t>
            </a:r>
            <a:r>
              <a:rPr lang="en-US" sz="1400" dirty="0" err="1">
                <a:latin typeface="Times New Roman" panose="02020603050405020304" pitchFamily="18" charset="0"/>
              </a:rPr>
              <a:t>i</a:t>
            </a:r>
            <a:r>
              <a:rPr lang="en-US" sz="1400" dirty="0">
                <a:latin typeface="Times New Roman" panose="02020603050405020304" pitchFamily="18" charset="0"/>
              </a:rPr>
              <a:t>) preclude the holder from presenting the omitted information, in any form, as evidence in any contested matter or adversary proceeding in the case, unless the court determines that the failure was substantially justified or is harmless; or</a:t>
            </a:r>
            <a:endParaRPr lang="en-US" sz="1400" dirty="0"/>
          </a:p>
          <a:p>
            <a:pPr marL="457200" marR="0" algn="just">
              <a:spcBef>
                <a:spcPts val="0"/>
              </a:spcBef>
              <a:spcAft>
                <a:spcPts val="0"/>
              </a:spcAft>
            </a:pPr>
            <a:r>
              <a:rPr lang="en-US" sz="1400" dirty="0">
                <a:latin typeface="Times New Roman" panose="02020603050405020304" pitchFamily="18" charset="0"/>
              </a:rPr>
              <a:t>(ii) award other appropriate relief, including reasonable expenses and attorney's fees caused by the failure.</a:t>
            </a:r>
            <a:endParaRPr lang="en-US" sz="1400" dirty="0">
              <a:effectLst/>
            </a:endParaRPr>
          </a:p>
        </p:txBody>
      </p:sp>
    </p:spTree>
    <p:extLst>
      <p:ext uri="{BB962C8B-B14F-4D97-AF65-F5344CB8AC3E}">
        <p14:creationId xmlns:p14="http://schemas.microsoft.com/office/powerpoint/2010/main" val="1130999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6829" y="656705"/>
            <a:ext cx="11064240" cy="6001643"/>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(3) Claim based on an open-end or revolving consumer credit agreement</a:t>
            </a:r>
            <a:endParaRPr lang="en-US" sz="1600"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(A) When a claim is based on an open-end or revolving consumer credit agreement--except one for which a security interest is claimed in the debtor's real property--a statement shall be filed with the proof of claim, including all of the following information that applies to the account:</a:t>
            </a:r>
          </a:p>
          <a:p>
            <a:r>
              <a:rPr lang="en-US" sz="1600" dirty="0">
                <a:latin typeface="Times New Roman" panose="02020603050405020304" pitchFamily="18" charset="0"/>
                <a:cs typeface="Times New Roman" panose="02020603050405020304" pitchFamily="18" charset="0"/>
              </a:rPr>
              <a:t>(</a:t>
            </a:r>
            <a:r>
              <a:rPr lang="en-US" sz="1600" dirty="0" err="1">
                <a:latin typeface="Times New Roman" panose="02020603050405020304" pitchFamily="18" charset="0"/>
                <a:cs typeface="Times New Roman" panose="02020603050405020304" pitchFamily="18" charset="0"/>
              </a:rPr>
              <a:t>i</a:t>
            </a:r>
            <a:r>
              <a:rPr lang="en-US" sz="1600" dirty="0">
                <a:latin typeface="Times New Roman" panose="02020603050405020304" pitchFamily="18" charset="0"/>
                <a:cs typeface="Times New Roman" panose="02020603050405020304" pitchFamily="18" charset="0"/>
              </a:rPr>
              <a:t>) the name of the entity from whom the creditor purchased the account;</a:t>
            </a:r>
          </a:p>
          <a:p>
            <a:r>
              <a:rPr lang="en-US" sz="1600" dirty="0">
                <a:latin typeface="Times New Roman" panose="02020603050405020304" pitchFamily="18" charset="0"/>
                <a:cs typeface="Times New Roman" panose="02020603050405020304" pitchFamily="18" charset="0"/>
              </a:rPr>
              <a:t>(ii) the name of the entity to whom the debt was owed at the time of an account holder's last transaction on the account;</a:t>
            </a:r>
          </a:p>
          <a:p>
            <a:r>
              <a:rPr lang="en-US" sz="1600" dirty="0">
                <a:latin typeface="Times New Roman" panose="02020603050405020304" pitchFamily="18" charset="0"/>
                <a:cs typeface="Times New Roman" panose="02020603050405020304" pitchFamily="18" charset="0"/>
              </a:rPr>
              <a:t>(iii) the date of an account holder's last transaction;</a:t>
            </a:r>
          </a:p>
          <a:p>
            <a:r>
              <a:rPr lang="en-US" sz="1600" dirty="0">
                <a:latin typeface="Times New Roman" panose="02020603050405020304" pitchFamily="18" charset="0"/>
                <a:cs typeface="Times New Roman" panose="02020603050405020304" pitchFamily="18" charset="0"/>
              </a:rPr>
              <a:t>(iv) the date of the last payment on the account; and</a:t>
            </a:r>
          </a:p>
          <a:p>
            <a:r>
              <a:rPr lang="en-US" sz="1600" dirty="0">
                <a:latin typeface="Times New Roman" panose="02020603050405020304" pitchFamily="18" charset="0"/>
                <a:cs typeface="Times New Roman" panose="02020603050405020304" pitchFamily="18" charset="0"/>
              </a:rPr>
              <a:t>(v) the date on which the account was charged to profit and loss.</a:t>
            </a:r>
          </a:p>
          <a:p>
            <a:r>
              <a:rPr lang="en-US" sz="1600" dirty="0">
                <a:latin typeface="Times New Roman" panose="02020603050405020304" pitchFamily="18" charset="0"/>
                <a:cs typeface="Times New Roman" panose="02020603050405020304" pitchFamily="18" charset="0"/>
              </a:rPr>
              <a:t>(B) On written request by a party in interest, the holder of a claim based on an open-end or revolving consumer credit agreement shall, within 30 days after the request is sent, provide the requesting party a copy of the writing specified in paragraph (1) of this subdivision.</a:t>
            </a:r>
          </a:p>
          <a:p>
            <a:r>
              <a:rPr lang="en-US" sz="1600" dirty="0">
                <a:latin typeface="Times New Roman" panose="02020603050405020304" pitchFamily="18" charset="0"/>
                <a:cs typeface="Times New Roman" panose="02020603050405020304" pitchFamily="18" charset="0"/>
              </a:rPr>
              <a:t> </a:t>
            </a:r>
          </a:p>
          <a:p>
            <a:r>
              <a:rPr lang="en-US" sz="1600" b="1" dirty="0">
                <a:latin typeface="Times New Roman" panose="02020603050405020304" pitchFamily="18" charset="0"/>
                <a:cs typeface="Times New Roman" panose="02020603050405020304" pitchFamily="18" charset="0"/>
              </a:rPr>
              <a:t>(d) Evidence of perfection of security interest</a:t>
            </a:r>
            <a:endParaRPr lang="en-US" sz="1600"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If a security interest in property of the debtor is claimed, the proof of claim shall be accompanied by evidence that the security interest has been perfected.</a:t>
            </a:r>
          </a:p>
          <a:p>
            <a:r>
              <a:rPr lang="en-US" sz="1600" dirty="0">
                <a:latin typeface="Times New Roman" panose="02020603050405020304" pitchFamily="18" charset="0"/>
                <a:cs typeface="Times New Roman" panose="02020603050405020304" pitchFamily="18" charset="0"/>
              </a:rPr>
              <a:t> </a:t>
            </a:r>
          </a:p>
          <a:p>
            <a:r>
              <a:rPr lang="en-US" sz="1600" b="1" dirty="0">
                <a:latin typeface="Times New Roman" panose="02020603050405020304" pitchFamily="18" charset="0"/>
                <a:cs typeface="Times New Roman" panose="02020603050405020304" pitchFamily="18" charset="0"/>
              </a:rPr>
              <a:t>(f) Evidentiary effect</a:t>
            </a:r>
            <a:endParaRPr lang="en-US" sz="1600"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A proof of claim executed and filed in accordance with these rules shall constitute prima facie evidence of the validity and amount of the claim.</a:t>
            </a:r>
          </a:p>
          <a:p>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3254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7324" y="523702"/>
            <a:ext cx="11155680" cy="6001643"/>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CLAIMS BAR DATES</a:t>
            </a:r>
            <a:endParaRPr lang="en-US" sz="1600"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Fed. R. Bankr. P. 3002(c) Claims Bar Date</a:t>
            </a:r>
            <a:endParaRPr lang="en-US" sz="1600"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In a voluntary chapter 7 case, chapter 12 case, or chapter 13 case, a proof of claim is timely filed if it is filed not later than </a:t>
            </a:r>
            <a:r>
              <a:rPr lang="en-US" sz="1600" b="1" dirty="0">
                <a:latin typeface="Times New Roman" panose="02020603050405020304" pitchFamily="18" charset="0"/>
                <a:cs typeface="Times New Roman" panose="02020603050405020304" pitchFamily="18" charset="0"/>
              </a:rPr>
              <a:t>70 days after the order for relief</a:t>
            </a:r>
            <a:r>
              <a:rPr lang="en-US" sz="1600" dirty="0">
                <a:latin typeface="Times New Roman" panose="02020603050405020304" pitchFamily="18" charset="0"/>
                <a:cs typeface="Times New Roman" panose="02020603050405020304" pitchFamily="18" charset="0"/>
              </a:rPr>
              <a:t> under that chapter or the date of the order of conversion to a case under chapter 12 or chapter 13.</a:t>
            </a:r>
          </a:p>
          <a:p>
            <a:r>
              <a:rPr lang="en-US" sz="1600" dirty="0">
                <a:latin typeface="Times New Roman" panose="02020603050405020304" pitchFamily="18" charset="0"/>
                <a:cs typeface="Times New Roman" panose="02020603050405020304" pitchFamily="18" charset="0"/>
              </a:rPr>
              <a:t> </a:t>
            </a:r>
          </a:p>
          <a:p>
            <a:r>
              <a:rPr lang="en-US" sz="1600" b="1" dirty="0">
                <a:latin typeface="Times New Roman" panose="02020603050405020304" pitchFamily="18" charset="0"/>
                <a:cs typeface="Times New Roman" panose="02020603050405020304" pitchFamily="18" charset="0"/>
              </a:rPr>
              <a:t>Fed. R. Bankr. P. 3002(c)(1) Governmental Bar Date</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cs typeface="Times New Roman" panose="02020603050405020304" pitchFamily="18" charset="0"/>
              </a:rPr>
              <a:t>A proof of claim filed by a governmental unit, other than for a claim resulting from a tax return filed under § 1308, is timely filed if it is filed not later than </a:t>
            </a:r>
            <a:r>
              <a:rPr lang="en-US" sz="1600" b="1" dirty="0">
                <a:latin typeface="Times New Roman" panose="02020603050405020304" pitchFamily="18" charset="0"/>
                <a:cs typeface="Times New Roman" panose="02020603050405020304" pitchFamily="18" charset="0"/>
              </a:rPr>
              <a:t>180 days after the date of the order for relief</a:t>
            </a:r>
            <a:r>
              <a:rPr lang="en-US" sz="1600" dirty="0">
                <a:latin typeface="Times New Roman" panose="02020603050405020304" pitchFamily="18" charset="0"/>
                <a:cs typeface="Times New Roman" panose="02020603050405020304" pitchFamily="18" charset="0"/>
              </a:rPr>
              <a:t>. A proof of claim filed by a governmental unit for a claim resulting from a tax return filed under § 1308 is timely filed if it is filed no later than 180 days after the date of the order for relief or 60 days after the date of the filing of the tax return. The court may, for cause, enlarge the time for a governmental unit to file a proof of claim only upon motion of the governmental unit made before expiration of the period for filing a timely proof of claim.</a:t>
            </a:r>
          </a:p>
          <a:p>
            <a:r>
              <a:rPr lang="en-US" sz="1600" dirty="0">
                <a:latin typeface="Times New Roman" panose="02020603050405020304" pitchFamily="18" charset="0"/>
                <a:cs typeface="Times New Roman" panose="02020603050405020304" pitchFamily="18" charset="0"/>
              </a:rPr>
              <a:t> </a:t>
            </a:r>
          </a:p>
          <a:p>
            <a:r>
              <a:rPr lang="en-US" sz="1600" b="1" dirty="0">
                <a:latin typeface="Times New Roman" panose="02020603050405020304" pitchFamily="18" charset="0"/>
                <a:cs typeface="Times New Roman" panose="02020603050405020304" pitchFamily="18" charset="0"/>
              </a:rPr>
              <a:t>Fed. R. Bankr. P. 3002(c)(7) Principal Residence </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cs typeface="Times New Roman" panose="02020603050405020304" pitchFamily="18" charset="0"/>
              </a:rPr>
              <a:t>(7) A proof of claim filed by the holder of a claim that is secured by a security interest in the debtor's principal residence is timely filed if:</a:t>
            </a:r>
          </a:p>
          <a:p>
            <a:r>
              <a:rPr lang="en-US" sz="1600" dirty="0">
                <a:latin typeface="Times New Roman" panose="02020603050405020304" pitchFamily="18" charset="0"/>
                <a:cs typeface="Times New Roman" panose="02020603050405020304" pitchFamily="18" charset="0"/>
              </a:rPr>
              <a:t>(A) the proof of claim, together with the attachments required by Rule 3001(c)(2)(C), is filed not later than </a:t>
            </a:r>
            <a:r>
              <a:rPr lang="en-US" sz="1600" b="1" dirty="0">
                <a:latin typeface="Times New Roman" panose="02020603050405020304" pitchFamily="18" charset="0"/>
                <a:cs typeface="Times New Roman" panose="02020603050405020304" pitchFamily="18" charset="0"/>
              </a:rPr>
              <a:t>70 days after the order for relief</a:t>
            </a:r>
            <a:r>
              <a:rPr lang="en-US" sz="1600" dirty="0">
                <a:latin typeface="Times New Roman" panose="02020603050405020304" pitchFamily="18" charset="0"/>
                <a:cs typeface="Times New Roman" panose="02020603050405020304" pitchFamily="18" charset="0"/>
              </a:rPr>
              <a:t> is entered; and</a:t>
            </a:r>
          </a:p>
          <a:p>
            <a:r>
              <a:rPr lang="en-US" sz="1600" dirty="0">
                <a:latin typeface="Times New Roman" panose="02020603050405020304" pitchFamily="18" charset="0"/>
                <a:cs typeface="Times New Roman" panose="02020603050405020304" pitchFamily="18" charset="0"/>
              </a:rPr>
              <a:t>(B) any attachments required by Rule 3001(c)(1) and (d) are filed as a supplement to the holder's claim not later than </a:t>
            </a:r>
            <a:r>
              <a:rPr lang="en-US" sz="1600" b="1" dirty="0">
                <a:latin typeface="Times New Roman" panose="02020603050405020304" pitchFamily="18" charset="0"/>
                <a:cs typeface="Times New Roman" panose="02020603050405020304" pitchFamily="18" charset="0"/>
              </a:rPr>
              <a:t>120 days after the order for relief</a:t>
            </a:r>
            <a:r>
              <a:rPr lang="en-US" sz="1600" dirty="0">
                <a:latin typeface="Times New Roman" panose="02020603050405020304" pitchFamily="18" charset="0"/>
                <a:cs typeface="Times New Roman" panose="02020603050405020304" pitchFamily="18" charset="0"/>
              </a:rPr>
              <a:t> is entered.</a:t>
            </a:r>
          </a:p>
          <a:p>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2461390"/>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0B8658-DE86-42E1-9D01-970FE6B6ABA5}">
  <ds:schemaRef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http://schemas.microsoft.com/office/2006/documentManagement/types"/>
    <ds:schemaRef ds:uri="71af3243-3dd4-4a8d-8c0d-dd76da1f02a5"/>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3E14B9E1-7F97-4662-8FB1-AC5A81D5A1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13FBCD-4DF7-4ECF-9257-7B99D54993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Berlin design</Template>
  <TotalTime>0</TotalTime>
  <Words>4465</Words>
  <Application>Microsoft Office PowerPoint</Application>
  <PresentationFormat>Widescreen</PresentationFormat>
  <Paragraphs>170</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Times New Roman</vt:lpstr>
      <vt:lpstr>Trebuchet MS</vt:lpstr>
      <vt:lpstr>Berlin</vt:lpstr>
      <vt:lpstr>Staff Attorney Panel</vt:lpstr>
      <vt:lpstr>Topics</vt:lpstr>
      <vt:lpstr>Notice of Additional Fees – General Order 2022-04, Paragraph 21(g) </vt:lpstr>
      <vt:lpstr>Common Problems </vt:lpstr>
      <vt:lpstr>PowerPoint Presentation</vt:lpstr>
      <vt:lpstr>Claim Objections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2023-10-18T20:31:41Z</dcterms:created>
  <dcterms:modified xsi:type="dcterms:W3CDTF">2023-10-20T14:09:49Z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