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502" r:id="rId3"/>
    <p:sldId id="503" r:id="rId4"/>
    <p:sldId id="504" r:id="rId5"/>
    <p:sldId id="505" r:id="rId6"/>
    <p:sldId id="506" r:id="rId7"/>
    <p:sldId id="507" r:id="rId8"/>
    <p:sldId id="508" r:id="rId9"/>
    <p:sldId id="509" r:id="rId10"/>
    <p:sldId id="510" r:id="rId11"/>
    <p:sldId id="511" r:id="rId12"/>
    <p:sldId id="514" r:id="rId13"/>
    <p:sldId id="515" r:id="rId14"/>
    <p:sldId id="512" r:id="rId15"/>
    <p:sldId id="51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1787C"/>
    <a:srgbClr val="17859F"/>
    <a:srgbClr val="15B0B7"/>
    <a:srgbClr val="4558A7"/>
    <a:srgbClr val="AE7741"/>
    <a:srgbClr val="D79535"/>
    <a:srgbClr val="B8902E"/>
    <a:srgbClr val="D3BB51"/>
    <a:srgbClr val="C0BFBC"/>
    <a:srgbClr val="FC9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3878" autoAdjust="0"/>
  </p:normalViewPr>
  <p:slideViewPr>
    <p:cSldViewPr snapToGrid="0" snapToObjects="1">
      <p:cViewPr varScale="1">
        <p:scale>
          <a:sx n="112" d="100"/>
          <a:sy n="112" d="100"/>
        </p:scale>
        <p:origin x="120" y="432"/>
      </p:cViewPr>
      <p:guideLst>
        <p:guide orient="horz" pos="1616"/>
        <p:guide pos="2880"/>
      </p:guideLst>
    </p:cSldViewPr>
  </p:slideViewPr>
  <p:notesTextViewPr>
    <p:cViewPr>
      <p:scale>
        <a:sx n="100" d="100"/>
        <a:sy n="100" d="100"/>
      </p:scale>
      <p:origin x="0" y="0"/>
    </p:cViewPr>
  </p:notesTextViewPr>
  <p:sorterViewPr>
    <p:cViewPr>
      <p:scale>
        <a:sx n="66" d="100"/>
        <a:sy n="66" d="100"/>
      </p:scale>
      <p:origin x="0" y="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3357B4-098D-4940-94DA-380126A15935}" type="datetimeFigureOut">
              <a:rPr lang="en-US" smtClean="0"/>
              <a:t>10/20/2023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46005-0280-4867-BC94-971481E2DA35}" type="slidenum">
              <a:rPr lang="en-US" smtClean="0"/>
              <a:t>‹#›</a:t>
            </a:fld>
            <a:endParaRPr lang="en-US"/>
          </a:p>
        </p:txBody>
      </p:sp>
    </p:spTree>
    <p:extLst>
      <p:ext uri="{BB962C8B-B14F-4D97-AF65-F5344CB8AC3E}">
        <p14:creationId xmlns:p14="http://schemas.microsoft.com/office/powerpoint/2010/main" val="1356448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71627-C146-0E46-9729-F03417311973}" type="datetimeFigureOut">
              <a:rPr lang="en-US" smtClean="0"/>
              <a:t>10/20/2023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1562F-8BEE-CF44-93A5-E463C47F7B90}" type="slidenum">
              <a:rPr lang="en-US" smtClean="0"/>
              <a:t>‹#›</a:t>
            </a:fld>
            <a:endParaRPr lang="en-US"/>
          </a:p>
        </p:txBody>
      </p:sp>
    </p:spTree>
    <p:extLst>
      <p:ext uri="{BB962C8B-B14F-4D97-AF65-F5344CB8AC3E}">
        <p14:creationId xmlns:p14="http://schemas.microsoft.com/office/powerpoint/2010/main" val="14578460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1562F-8BEE-CF44-93A5-E463C47F7B90}" type="slidenum">
              <a:rPr lang="en-US" smtClean="0"/>
              <a:t>4</a:t>
            </a:fld>
            <a:endParaRPr lang="en-US"/>
          </a:p>
        </p:txBody>
      </p:sp>
    </p:spTree>
    <p:extLst>
      <p:ext uri="{BB962C8B-B14F-4D97-AF65-F5344CB8AC3E}">
        <p14:creationId xmlns:p14="http://schemas.microsoft.com/office/powerpoint/2010/main" val="37414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1562F-8BEE-CF44-93A5-E463C47F7B90}" type="slidenum">
              <a:rPr lang="en-US" smtClean="0"/>
              <a:t>6</a:t>
            </a:fld>
            <a:endParaRPr lang="en-US"/>
          </a:p>
        </p:txBody>
      </p:sp>
    </p:spTree>
    <p:extLst>
      <p:ext uri="{BB962C8B-B14F-4D97-AF65-F5344CB8AC3E}">
        <p14:creationId xmlns:p14="http://schemas.microsoft.com/office/powerpoint/2010/main" val="220776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1562F-8BEE-CF44-93A5-E463C47F7B90}" type="slidenum">
              <a:rPr lang="en-US" smtClean="0"/>
              <a:t>11</a:t>
            </a:fld>
            <a:endParaRPr lang="en-US"/>
          </a:p>
        </p:txBody>
      </p:sp>
    </p:spTree>
    <p:extLst>
      <p:ext uri="{BB962C8B-B14F-4D97-AF65-F5344CB8AC3E}">
        <p14:creationId xmlns:p14="http://schemas.microsoft.com/office/powerpoint/2010/main" val="156261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1562F-8BEE-CF44-93A5-E463C47F7B90}" type="slidenum">
              <a:rPr lang="en-US" smtClean="0"/>
              <a:t>12</a:t>
            </a:fld>
            <a:endParaRPr lang="en-US"/>
          </a:p>
        </p:txBody>
      </p:sp>
    </p:spTree>
    <p:extLst>
      <p:ext uri="{BB962C8B-B14F-4D97-AF65-F5344CB8AC3E}">
        <p14:creationId xmlns:p14="http://schemas.microsoft.com/office/powerpoint/2010/main" val="1386839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icture 2" descr="A poster for a consumer practice event&#10;&#10;Description automatically generated">
            <a:extLst>
              <a:ext uri="{FF2B5EF4-FFF2-40B4-BE49-F238E27FC236}">
                <a16:creationId xmlns:a16="http://schemas.microsoft.com/office/drawing/2014/main" id="{AB9FE6C5-A20D-B442-BD96-84AF4B3E0965}"/>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4363533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CD0F9653-133B-2444-8CD4-54601235CD5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14853" y="1345710"/>
            <a:ext cx="8915400" cy="514350"/>
          </a:xfrm>
        </p:spPr>
        <p:txBody>
          <a:bodyPr>
            <a:normAutofit/>
          </a:bodyPr>
          <a:lstStyle>
            <a:lvl1pPr>
              <a:defRPr sz="3800" b="0" spc="-150">
                <a:solidFill>
                  <a:schemeClr val="bg1">
                    <a:lumMod val="50000"/>
                  </a:schemeClr>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21462077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E465195E-F1E2-474D-A63E-F32686ED01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Content Placeholder 3"/>
          <p:cNvSpPr>
            <a:spLocks noGrp="1"/>
          </p:cNvSpPr>
          <p:nvPr>
            <p:ph sz="half" idx="2"/>
          </p:nvPr>
        </p:nvSpPr>
        <p:spPr>
          <a:xfrm>
            <a:off x="4694610" y="1933073"/>
            <a:ext cx="4330862" cy="3127503"/>
          </a:xfrm>
          <a:ln>
            <a:solidFill>
              <a:srgbClr val="C0BFBC"/>
            </a:solidFill>
          </a:ln>
        </p:spPr>
        <p:txBody>
          <a:bodyPr/>
          <a:lstStyle>
            <a:lvl1pPr marL="0" indent="0" algn="ctr">
              <a:buNone/>
              <a:defRPr sz="2600" spc="-150">
                <a:solidFill>
                  <a:srgbClr val="7F7F7F"/>
                </a:solidFill>
                <a:latin typeface="Cambria"/>
                <a:cs typeface="Cambria"/>
              </a:defRPr>
            </a:lvl1pPr>
            <a:lvl2pPr marL="3175" indent="0" algn="ctr">
              <a:buNone/>
              <a:defRPr sz="2000" i="1" spc="-150">
                <a:solidFill>
                  <a:srgbClr val="BFBFBF"/>
                </a:solidFill>
                <a:latin typeface="Century Gothic"/>
                <a:cs typeface="Century Gothic"/>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Title 1">
            <a:extLst>
              <a:ext uri="{FF2B5EF4-FFF2-40B4-BE49-F238E27FC236}">
                <a16:creationId xmlns:a16="http://schemas.microsoft.com/office/drawing/2014/main" id="{575B8BD9-5577-1841-BADD-6957DA8FF4D7}"/>
              </a:ext>
            </a:extLst>
          </p:cNvPr>
          <p:cNvSpPr>
            <a:spLocks noGrp="1"/>
          </p:cNvSpPr>
          <p:nvPr>
            <p:ph type="title"/>
          </p:nvPr>
        </p:nvSpPr>
        <p:spPr>
          <a:xfrm>
            <a:off x="114853" y="1345710"/>
            <a:ext cx="8915400" cy="514350"/>
          </a:xfrm>
        </p:spPr>
        <p:txBody>
          <a:bodyPr>
            <a:normAutofit/>
          </a:bodyPr>
          <a:lstStyle>
            <a:lvl1pPr>
              <a:defRPr sz="3800" b="0" spc="-150">
                <a:solidFill>
                  <a:schemeClr val="bg1">
                    <a:lumMod val="50000"/>
                  </a:schemeClr>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32630516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F90A5778-AE79-EA43-8B2A-172576966EE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54403757-45D6-834D-8424-1CB0811392E5}"/>
              </a:ext>
            </a:extLst>
          </p:cNvPr>
          <p:cNvSpPr>
            <a:spLocks noGrp="1"/>
          </p:cNvSpPr>
          <p:nvPr>
            <p:ph type="title"/>
          </p:nvPr>
        </p:nvSpPr>
        <p:spPr>
          <a:xfrm>
            <a:off x="114853" y="1345710"/>
            <a:ext cx="8915400" cy="514350"/>
          </a:xfrm>
        </p:spPr>
        <p:txBody>
          <a:bodyPr>
            <a:normAutofit/>
          </a:bodyPr>
          <a:lstStyle>
            <a:lvl1pPr>
              <a:defRPr sz="3800" b="0" spc="-150">
                <a:solidFill>
                  <a:schemeClr val="bg1">
                    <a:lumMod val="50000"/>
                  </a:schemeClr>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310070367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F379E3-0B5E-384E-BE2F-9B675F730598}" type="datetimeFigureOut">
              <a:rPr lang="en-US" smtClean="0"/>
              <a:t>10/20/2023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532F4D-A0AA-AA49-A793-2589E5EC1344}" type="slidenum">
              <a:rPr lang="en-US" smtClean="0"/>
              <a:t>‹#›</a:t>
            </a:fld>
            <a:endParaRPr lang="en-US"/>
          </a:p>
        </p:txBody>
      </p:sp>
    </p:spTree>
    <p:extLst>
      <p:ext uri="{BB962C8B-B14F-4D97-AF65-F5344CB8AC3E}">
        <p14:creationId xmlns:p14="http://schemas.microsoft.com/office/powerpoint/2010/main" val="177122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scourts.gov/rules-policies/proposed-amendments-published-public-com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213341" y="182010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358573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3DEF-DB4B-4C7E-99AD-7D12E845BCA8}"/>
              </a:ext>
            </a:extLst>
          </p:cNvPr>
          <p:cNvSpPr>
            <a:spLocks noGrp="1"/>
          </p:cNvSpPr>
          <p:nvPr>
            <p:ph type="title"/>
          </p:nvPr>
        </p:nvSpPr>
        <p:spPr>
          <a:xfrm>
            <a:off x="114300" y="1185167"/>
            <a:ext cx="8915400" cy="514350"/>
          </a:xfrm>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END OF CASE PROCEDURE</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3" name="TextBox 2">
            <a:extLst>
              <a:ext uri="{FF2B5EF4-FFF2-40B4-BE49-F238E27FC236}">
                <a16:creationId xmlns:a16="http://schemas.microsoft.com/office/drawing/2014/main" id="{8A823FDA-CE61-2840-2CED-BD8DA17EFEDB}"/>
              </a:ext>
            </a:extLst>
          </p:cNvPr>
          <p:cNvSpPr txBox="1"/>
          <p:nvPr/>
        </p:nvSpPr>
        <p:spPr>
          <a:xfrm>
            <a:off x="114300" y="1619396"/>
            <a:ext cx="8915400" cy="3267241"/>
          </a:xfrm>
          <a:prstGeom prst="rect">
            <a:avLst/>
          </a:prstGeom>
          <a:noFill/>
        </p:spPr>
        <p:txBody>
          <a:bodyPr wrap="square" rtlCol="0">
            <a:spAutoFit/>
          </a:bodyPr>
          <a:lstStyle/>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Trustee or debtor has 21 days from the service of the response to the Notice of Final Cure to file a motion to determine the final cure and payment.  The Court, after notice and hearing, determines whether the debtor has cured any defaults and whether the debtor has paid all post-petition amounts.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After service of the Response to the Notice of Payments Made (and there is no deadline for this) or within 45 days after service of the Trustee’s Notice of Payments Made, if no response is filed, either the debtor or the Trustee may file a Motion to Determine Final Cure and Payment of the Mortgage Claim using Official Form 410C13-M2.  The point of the Motion is to determine if the debtor has cured all arrears and made all post-petition payments.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If the claimant disagrees with the facts recited in the Motion, within 21 days, it must file a Response to Motion to Determine Final Cure and Payment of the Mortgage Claim using Official Form 410C13-M2R.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After notice and hearing, the Court determines whether the debtor has cured all defaults and paid all required post-petition amounts.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If the claimant does not file a Response or agrees with facts set out in the Motion filed by the debtor or Trustee, the Court may enter an order.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1638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2F03-6281-97C0-2606-CE4CE910DCC4}"/>
              </a:ext>
            </a:extLst>
          </p:cNvPr>
          <p:cNvSpPr>
            <a:spLocks noGrp="1"/>
          </p:cNvSpPr>
          <p:nvPr>
            <p:ph type="title"/>
          </p:nvPr>
        </p:nvSpPr>
        <p:spPr/>
        <p:txBody>
          <a:bodyPr>
            <a:normAutofit/>
          </a:bodyPr>
          <a:lstStyle/>
          <a:p>
            <a:r>
              <a:rPr lang="en-US" sz="2400" dirty="0"/>
              <a:t>CONSEQUENCES FOR VIOLATION OF THE RULE</a:t>
            </a:r>
          </a:p>
        </p:txBody>
      </p:sp>
      <p:sp>
        <p:nvSpPr>
          <p:cNvPr id="3" name="TextBox 2">
            <a:extLst>
              <a:ext uri="{FF2B5EF4-FFF2-40B4-BE49-F238E27FC236}">
                <a16:creationId xmlns:a16="http://schemas.microsoft.com/office/drawing/2014/main" id="{04F98E21-7E1B-F142-808A-9AE19F7376A8}"/>
              </a:ext>
            </a:extLst>
          </p:cNvPr>
          <p:cNvSpPr txBox="1"/>
          <p:nvPr/>
        </p:nvSpPr>
        <p:spPr>
          <a:xfrm>
            <a:off x="114852" y="2317411"/>
            <a:ext cx="8915399" cy="2397195"/>
          </a:xfrm>
          <a:prstGeom prst="rect">
            <a:avLst/>
          </a:prstGeom>
          <a:noFill/>
        </p:spPr>
        <p:txBody>
          <a:bodyPr wrap="square" rtlCol="0">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3002.1(</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is the current sanctions provision.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The sanctions provisions are now in 3002.1(h).  Per the Committee Note accompanying the latest draft, this provision of the Rule has been amended to clarify that the listed sanctions are authorized in addition to other actions the Rule authorizes the Court to take in the event the claimant fails to provide required notices or respond as required by the Rule. </a:t>
            </a:r>
            <a:endParaRPr lang="en-US" dirty="0"/>
          </a:p>
        </p:txBody>
      </p:sp>
    </p:spTree>
    <p:extLst>
      <p:ext uri="{BB962C8B-B14F-4D97-AF65-F5344CB8AC3E}">
        <p14:creationId xmlns:p14="http://schemas.microsoft.com/office/powerpoint/2010/main" val="78731666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80DF-56FD-26C5-4732-EF4326625458}"/>
              </a:ext>
            </a:extLst>
          </p:cNvPr>
          <p:cNvSpPr>
            <a:spLocks noGrp="1"/>
          </p:cNvSpPr>
          <p:nvPr>
            <p:ph type="title"/>
          </p:nvPr>
        </p:nvSpPr>
        <p:spPr>
          <a:xfrm>
            <a:off x="114853" y="1275909"/>
            <a:ext cx="8915400" cy="514350"/>
          </a:xfrm>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SPEAKING OF CONSEQUENCES </a:t>
            </a:r>
            <a:br>
              <a:rPr lang="en-US" sz="27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700" dirty="0"/>
          </a:p>
        </p:txBody>
      </p:sp>
      <p:sp>
        <p:nvSpPr>
          <p:cNvPr id="3" name="TextBox 2">
            <a:extLst>
              <a:ext uri="{FF2B5EF4-FFF2-40B4-BE49-F238E27FC236}">
                <a16:creationId xmlns:a16="http://schemas.microsoft.com/office/drawing/2014/main" id="{B6372BE5-1783-E685-D78F-AFAA7AEC2136}"/>
              </a:ext>
            </a:extLst>
          </p:cNvPr>
          <p:cNvSpPr txBox="1"/>
          <p:nvPr/>
        </p:nvSpPr>
        <p:spPr>
          <a:xfrm>
            <a:off x="114853" y="1975383"/>
            <a:ext cx="8861623" cy="3212739"/>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One issue concerning violation of Rule 3002.1 is whether the Bankruptcy Court may award non- compensatory or punitive damages for violation of the rule.  In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Gravel v. </a:t>
            </a:r>
            <a:r>
              <a:rPr lang="en-US" sz="1400" i="1" kern="100" dirty="0" err="1">
                <a:effectLst/>
                <a:latin typeface="Times New Roman" panose="02020603050405020304" pitchFamily="18" charset="0"/>
                <a:ea typeface="Calibri" panose="020F0502020204030204" pitchFamily="34" charset="0"/>
                <a:cs typeface="Times New Roman" panose="02020603050405020304" pitchFamily="18" charset="0"/>
              </a:rPr>
              <a:t>Sensenich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In re</a:t>
            </a:r>
            <a:r>
              <a:rPr lang="en-US" sz="1400"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Gravel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6 F.4</a:t>
            </a:r>
            <a:r>
              <a:rPr lang="en-US" sz="1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502 (2</a:t>
            </a:r>
            <a:r>
              <a:rPr lang="en-US" sz="1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Cir. 2021), the Second Circuit, on a direct appeal from the bankruptcy court, overruled the bankruptcy court’s award of punitive damages for violation of Rule 3002.1.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 Court stated that the phrase “other appropriate relief” is a general phrase tucked among specific examples (like evidence preclusion and an award of attorney fees and cost) and should be construed in a way that limits the general language to the same types of remedies as the more specific language. The Court stated that this would mean that the phrase “other appropriate relief” does not allow the award of punitive sanctions.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 Court also stated that there are other provisions in the Bankruptcy Code which specifically authorize the award of punitive damages whereas Rule 3002.1 does not. The court concluded that appropriate relief does not include punitive sanctions.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26244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37A2-9370-898B-160D-C496A4A02D08}"/>
              </a:ext>
            </a:extLst>
          </p:cNvPr>
          <p:cNvSpPr>
            <a:spLocks noGrp="1"/>
          </p:cNvSpPr>
          <p:nvPr>
            <p:ph type="title"/>
          </p:nvPr>
        </p:nvSpPr>
        <p:spPr/>
        <p:txBody>
          <a:bodyPr>
            <a:normAutofit/>
          </a:bodyPr>
          <a:lstStyle/>
          <a:p>
            <a:r>
              <a:rPr lang="en-US" sz="2400" dirty="0">
                <a:effectLst/>
                <a:latin typeface="Times New Roman" panose="02020603050405020304" pitchFamily="18" charset="0"/>
                <a:ea typeface="Calibri" panose="020F0502020204030204" pitchFamily="34" charset="0"/>
              </a:rPr>
              <a:t>RESPECTFULLY  DISAGREEING </a:t>
            </a:r>
            <a:endParaRPr lang="en-US" sz="2400" dirty="0"/>
          </a:p>
        </p:txBody>
      </p:sp>
      <p:sp>
        <p:nvSpPr>
          <p:cNvPr id="3" name="TextBox 2">
            <a:extLst>
              <a:ext uri="{FF2B5EF4-FFF2-40B4-BE49-F238E27FC236}">
                <a16:creationId xmlns:a16="http://schemas.microsoft.com/office/drawing/2014/main" id="{F53F4085-F45F-8C35-75F3-786C35F31BFA}"/>
              </a:ext>
            </a:extLst>
          </p:cNvPr>
          <p:cNvSpPr txBox="1"/>
          <p:nvPr/>
        </p:nvSpPr>
        <p:spPr>
          <a:xfrm>
            <a:off x="114853" y="2108006"/>
            <a:ext cx="8915400" cy="3084819"/>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Blanco v. Bayview Loan Servicing LLC</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(In re Blanco</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633 B. R. 714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Bankr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S. D. Tex. 2021), the bankruptcy court decided that punitive sanctions are and should be authorized by Rule 3002.1.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Bankruptcy Judge Rodriguez refers to the dissent in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Gravel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noting that the award of only costs and attorney fees might create a weak deterrent for violations of Rule 3002.1.  The improperly charged fees and charges might either be unnoticed by the debtor or in such a small amount that it is easier for the debtor to pay the fees and charges than litigate them. So, violators might escape sanctions. “It is precisely because many of the fees that violate Rule 3002.1 are small that punitive damages should be levied in the appropriate case.”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Id</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38.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There was some thought that the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Blanco</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case would go up on direct appeal to the Fifth Circuit. However, the parties to the underlying adversary apparently settled.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Stay tuned for further developments on this issue .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0108502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2385-39D2-9CAE-E637-DFBA51739997}"/>
              </a:ext>
            </a:extLst>
          </p:cNvPr>
          <p:cNvSpPr>
            <a:spLocks noGrp="1"/>
          </p:cNvSpPr>
          <p:nvPr>
            <p:ph type="title"/>
          </p:nvPr>
        </p:nvSpPr>
        <p:spPr>
          <a:xfrm>
            <a:off x="114300" y="1178186"/>
            <a:ext cx="8915400" cy="514350"/>
          </a:xfrm>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NEW OFFICIAL FORMS</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3" name="TextBox 2">
            <a:extLst>
              <a:ext uri="{FF2B5EF4-FFF2-40B4-BE49-F238E27FC236}">
                <a16:creationId xmlns:a16="http://schemas.microsoft.com/office/drawing/2014/main" id="{74A1FF48-3DC9-0BFD-4583-2204568332B3}"/>
              </a:ext>
            </a:extLst>
          </p:cNvPr>
          <p:cNvSpPr txBox="1"/>
          <p:nvPr/>
        </p:nvSpPr>
        <p:spPr>
          <a:xfrm>
            <a:off x="114300" y="1814840"/>
            <a:ext cx="8915400" cy="2982163"/>
          </a:xfrm>
          <a:prstGeom prst="rect">
            <a:avLst/>
          </a:prstGeom>
          <a:noFill/>
        </p:spPr>
        <p:txBody>
          <a:bodyPr wrap="square" rtlCol="0">
            <a:spAutoFit/>
          </a:bodyPr>
          <a:lstStyle/>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CURRENT:  </a:t>
            </a: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There are some Official Forms that are still required, like Official Forms 410s-1 and 410S-2 (filed by the claimant).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PROPOSED:  </a:t>
            </a:r>
          </a:p>
          <a:p>
            <a:pPr marL="0" marR="0">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There are 6 new forms under consideration:</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Motion to Determine the Status of the Mortgage Claim (the “anytime” motion), Official Form 410C13-M1;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Response to Motion to Determine the Status of the Mortgage Claim, Official Form 410C13-M1R;</a:t>
            </a: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Trustee’s Notice of Payments Made, Official Form 41013-N</a:t>
            </a: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Response to Trustee’s Notice of Payments Made, Official Form 410C13-NR;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Motion to Determine Final Cure and Payment of Mortgage Claim, Official Form 410C13-M2; and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Response to Motion to Determine Final Cure and Payment of the Mortgage Claim, Official Form 410C13-M2R.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2612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7483-1B90-D144-14D2-13C49AC06B9A}"/>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kern="100" dirty="0">
                <a:latin typeface="Times New Roman" panose="02020603050405020304" pitchFamily="18" charset="0"/>
                <a:ea typeface="Calibri" panose="020F0502020204030204" pitchFamily="34" charset="0"/>
                <a:cs typeface="Times New Roman" panose="02020603050405020304" pitchFamily="18" charset="0"/>
              </a:rPr>
              <a:t>PROPOSED </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FORMS</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TextBox 2">
            <a:extLst>
              <a:ext uri="{FF2B5EF4-FFF2-40B4-BE49-F238E27FC236}">
                <a16:creationId xmlns:a16="http://schemas.microsoft.com/office/drawing/2014/main" id="{6BE70ED8-E5D6-8CB7-2ED5-50B623552265}"/>
              </a:ext>
            </a:extLst>
          </p:cNvPr>
          <p:cNvSpPr txBox="1"/>
          <p:nvPr/>
        </p:nvSpPr>
        <p:spPr>
          <a:xfrm>
            <a:off x="114854" y="1881001"/>
            <a:ext cx="8915400" cy="3360535"/>
          </a:xfrm>
          <a:prstGeom prst="rect">
            <a:avLst/>
          </a:prstGeom>
          <a:noFill/>
        </p:spPr>
        <p:txBody>
          <a:bodyPr wrap="square" rtlCol="0">
            <a:spAutoFit/>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The </a:t>
            </a:r>
            <a:r>
              <a:rPr lang="en-US" kern="100">
                <a:latin typeface="Times New Roman" panose="02020603050405020304" pitchFamily="18" charset="0"/>
                <a:ea typeface="Calibri" panose="020F0502020204030204" pitchFamily="34" charset="0"/>
                <a:cs typeface="Times New Roman" panose="02020603050405020304" pitchFamily="18" charset="0"/>
              </a:rPr>
              <a:t>proposed </a:t>
            </a: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forms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are included in the materials.  Everyone, especially debtor counsel, should look these over and take the opportunity to comment on these forms.   They call for quite a bit of information that the debtor may or may not be able to provide to his/her attorney.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Submitting comments to the Committee is EASY.  Go to: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https://www.uscourts.gov/rules-policies/proposed-amendments-published-public-comment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DEADLINE FOR SUBMITTING COMMENTS IS FEBRUARY 16,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22569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27D7AF-9429-E032-602F-A4C90F01C2B7}"/>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APPLICATION OF THE RULE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8" name="TextBox 7">
            <a:extLst>
              <a:ext uri="{FF2B5EF4-FFF2-40B4-BE49-F238E27FC236}">
                <a16:creationId xmlns:a16="http://schemas.microsoft.com/office/drawing/2014/main" id="{BB80BDA5-22B7-A8A0-CE90-7D1222827B1B}"/>
              </a:ext>
            </a:extLst>
          </p:cNvPr>
          <p:cNvSpPr txBox="1"/>
          <p:nvPr/>
        </p:nvSpPr>
        <p:spPr>
          <a:xfrm>
            <a:off x="237325" y="1779937"/>
            <a:ext cx="8669350" cy="3561488"/>
          </a:xfrm>
          <a:prstGeom prst="rect">
            <a:avLst/>
          </a:prstGeom>
          <a:noFill/>
        </p:spPr>
        <p:txBody>
          <a:bodyPr wrap="square" rtlCol="0">
            <a:spAutoFit/>
          </a:bodyPr>
          <a:lstStyle/>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rule applies in Chapter 13 to claims (1) that are secured by a security interest in the debtor’s principal place of residence, and (2) for which the plan provides that either the trustee or the debtor will make contractual installment payments.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word “installment” is deleted, meaning the rule applies to claims secured by the principal place of residence when the trustee or debtor will make contractual payments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ISSUE:</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Committee Note states that the revised Rule 3002.1 will apply to reverse mortgages, but some lender’s representatives have already voiced the opinion that although there are financial obligations in a reverse mortgage, like payment of taxes and insurance, those payments are not made to the lienholder and, therefore, the revised Rule 3002.1 would not apply to reverse mortgages.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810516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7E44-F0A6-2E43-5F9F-A3162A75CB82}"/>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NOTICES OF PAYMENT CHANGES/HELOCS</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TextBox 2">
            <a:extLst>
              <a:ext uri="{FF2B5EF4-FFF2-40B4-BE49-F238E27FC236}">
                <a16:creationId xmlns:a16="http://schemas.microsoft.com/office/drawing/2014/main" id="{17A09093-A0F4-58E9-D762-1FBB4CDA9CA3}"/>
              </a:ext>
            </a:extLst>
          </p:cNvPr>
          <p:cNvSpPr txBox="1"/>
          <p:nvPr/>
        </p:nvSpPr>
        <p:spPr>
          <a:xfrm>
            <a:off x="245411" y="2000461"/>
            <a:ext cx="8784842" cy="2565959"/>
          </a:xfrm>
          <a:prstGeom prst="rect">
            <a:avLst/>
          </a:prstGeom>
          <a:noFill/>
        </p:spPr>
        <p:txBody>
          <a:bodyPr wrap="square" rtlCol="0">
            <a:spAutoFit/>
          </a:bodyPr>
          <a:lstStyle/>
          <a:p>
            <a:pPr marL="0" marR="0" algn="ctr">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 provisions regarding Notices of Payment Changes applied to any change, no matter how small the amount.  This was a problem with HELOCS because the amount owed changes frequently and the change can be a very small amount.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3002.1(b)(2), as proposed, contains specific provisions regarding HELOCS.  The claimant can elect to file only an annual payment change notice.  The Notice includes a reconciliation figure of the net overpayment or underpayment for the past year.  If the payment change is more than $10.00 in a single month, the claimant must file a regular (b)(1) Notice of Payment Change.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9775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5A3C-4CE8-3D21-3F94-255EA7BD1C85}"/>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NOTICES OF PAYMENT CHANGES/HELOCS</a:t>
            </a:r>
            <a:br>
              <a:rPr lang="en-US" sz="27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700" dirty="0"/>
          </a:p>
        </p:txBody>
      </p:sp>
      <p:sp>
        <p:nvSpPr>
          <p:cNvPr id="3" name="TextBox 2">
            <a:extLst>
              <a:ext uri="{FF2B5EF4-FFF2-40B4-BE49-F238E27FC236}">
                <a16:creationId xmlns:a16="http://schemas.microsoft.com/office/drawing/2014/main" id="{629FAF4F-AAF1-0026-6463-388EF7F4BA6F}"/>
              </a:ext>
            </a:extLst>
          </p:cNvPr>
          <p:cNvSpPr txBox="1"/>
          <p:nvPr/>
        </p:nvSpPr>
        <p:spPr>
          <a:xfrm>
            <a:off x="182590" y="1927138"/>
            <a:ext cx="8847663" cy="3001656"/>
          </a:xfrm>
          <a:prstGeom prst="rect">
            <a:avLst/>
          </a:prstGeom>
          <a:noFill/>
        </p:spPr>
        <p:txBody>
          <a:bodyPr wrap="square" rtlCol="0">
            <a:spAutoFit/>
          </a:bodyPr>
          <a:lstStyle/>
          <a:p>
            <a:pPr marL="0" marR="0" algn="ctr">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 Notice of Payment Change must be filed no later than 21 days before a payment in the new amount is due.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 21 day notice period still applies.  However, the proposed Rule provides that if the Notice of Payment Change is not filed timely: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On a payment increase, the effective date is the first payment that comes due that is at least 21 days after the untimely Notice was filed and served.  The claimant may not collect the increase in the interim period.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On a payment decrease, the effective date is the first payment due after the date of the Notice, so the debtor gets the immediate advantage of a payment decrease.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42914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4D4F-E2C8-D953-CEF2-7C194E9147E3}"/>
              </a:ext>
            </a:extLst>
          </p:cNvPr>
          <p:cNvSpPr>
            <a:spLocks noGrp="1"/>
          </p:cNvSpPr>
          <p:nvPr>
            <p:ph type="title"/>
          </p:nvPr>
        </p:nvSpPr>
        <p:spPr/>
        <p:txBody>
          <a:bodyPr>
            <a:normAutofit/>
          </a:bodyPr>
          <a:lstStyle/>
          <a:p>
            <a:r>
              <a:rPr lang="en-US" sz="2400" dirty="0">
                <a:effectLst/>
                <a:latin typeface="Times New Roman" panose="02020603050405020304" pitchFamily="18" charset="0"/>
                <a:ea typeface="Calibri" panose="020F0502020204030204" pitchFamily="34" charset="0"/>
              </a:rPr>
              <a:t>NOTICES OF FEES, EXPENSES, AND CHARGES</a:t>
            </a:r>
            <a:endParaRPr lang="en-US" sz="2400" dirty="0"/>
          </a:p>
        </p:txBody>
      </p:sp>
      <p:sp>
        <p:nvSpPr>
          <p:cNvPr id="3" name="TextBox 2">
            <a:extLst>
              <a:ext uri="{FF2B5EF4-FFF2-40B4-BE49-F238E27FC236}">
                <a16:creationId xmlns:a16="http://schemas.microsoft.com/office/drawing/2014/main" id="{1B383905-D5AD-B471-8A79-9C68705BBF14}"/>
              </a:ext>
            </a:extLst>
          </p:cNvPr>
          <p:cNvSpPr txBox="1"/>
          <p:nvPr/>
        </p:nvSpPr>
        <p:spPr>
          <a:xfrm>
            <a:off x="114853" y="2268550"/>
            <a:ext cx="8915399" cy="2562625"/>
          </a:xfrm>
          <a:prstGeom prst="rect">
            <a:avLst/>
          </a:prstGeom>
          <a:noFill/>
        </p:spPr>
        <p:txBody>
          <a:bodyPr wrap="square" rtlCol="0">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When the claimant files a Notice of Fees, Expenses, and Charges, a party in interest has one year to file a Motion to Determine those fees, expenses, and charges.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same one year deadline applies unless a party in interest requests and the court orders a shorter period.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77172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6820-4D3C-05B1-49B3-5B0CB94225F5}"/>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NEW MOTION TO DETERMINE STATUS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C5BBCA63-71D3-B5E8-5FB6-157E5063B110}"/>
              </a:ext>
            </a:extLst>
          </p:cNvPr>
          <p:cNvSpPr txBox="1"/>
          <p:nvPr/>
        </p:nvSpPr>
        <p:spPr>
          <a:xfrm>
            <a:off x="114853" y="2156867"/>
            <a:ext cx="8915400" cy="3052759"/>
          </a:xfrm>
          <a:prstGeom prst="rect">
            <a:avLst/>
          </a:prstGeom>
          <a:noFill/>
        </p:spPr>
        <p:txBody>
          <a:bodyPr wrap="square" rtlCol="0">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3002.1(f) of the proposed Rule adds a new procedure for review of the status of the mortgage during the pendency of the case.  It is an optional procedure that is initiated by the filing of a Motion to Determine Status.  This Motion can be filed by the Chapter 13 Trustee or the debtor.  There is an official form for the Motion (Official Form 410C13-M1).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Motion can be filed any time after the date of the order of relief until the Trustee files the End of Case Notice of Payments Made which is the replacement for the Notice of Final Cure.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dirty="0">
                <a:effectLst/>
                <a:latin typeface="Times New Roman" panose="02020603050405020304" pitchFamily="18" charset="0"/>
                <a:ea typeface="Calibri" panose="020F0502020204030204" pitchFamily="34"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18403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6A25-CE23-3E28-5E85-E10DF3064933}"/>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NEW MOTION TO DETERMINE STATUS</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3" name="TextBox 2">
            <a:extLst>
              <a:ext uri="{FF2B5EF4-FFF2-40B4-BE49-F238E27FC236}">
                <a16:creationId xmlns:a16="http://schemas.microsoft.com/office/drawing/2014/main" id="{58258A26-F1F3-94A4-B4B0-E6B85306C1FF}"/>
              </a:ext>
            </a:extLst>
          </p:cNvPr>
          <p:cNvSpPr txBox="1"/>
          <p:nvPr/>
        </p:nvSpPr>
        <p:spPr>
          <a:xfrm>
            <a:off x="114854" y="2198748"/>
            <a:ext cx="8915400" cy="3620415"/>
          </a:xfrm>
          <a:prstGeom prst="rect">
            <a:avLst/>
          </a:prstGeom>
          <a:noFill/>
        </p:spPr>
        <p:txBody>
          <a:bodyPr wrap="square" rtlCol="0">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p>
          <a:p>
            <a:pPr marL="0" marR="0">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If the claimant disagrees with the facts stated in the Motion, the claimant can file a response, also an official form (Official Form 410C13-M1R).  The Court, after notice and hearing, must determine the status of the mortgage claim.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If the claimholder does not respond or does not dispute the facts recited in the Motion, the Court may grant the Motion.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There is no limit in the proposed Rule regarding the number of times the Motion to Determine Status can be filed.  Lender representatives are already referring to this new procedure as the “Anytime Motion”.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dirty="0">
                <a:effectLst/>
                <a:latin typeface="Times New Roman" panose="02020603050405020304" pitchFamily="18" charset="0"/>
                <a:ea typeface="Calibri" panose="020F0502020204030204" pitchFamily="34"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2357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B6AB-244E-0413-EA2B-839DBD236E69}"/>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END OF CASE PROCEDURE</a:t>
            </a:r>
            <a:br>
              <a:rPr lang="en-US" sz="27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700" dirty="0"/>
          </a:p>
        </p:txBody>
      </p:sp>
      <p:sp>
        <p:nvSpPr>
          <p:cNvPr id="3" name="TextBox 2">
            <a:extLst>
              <a:ext uri="{FF2B5EF4-FFF2-40B4-BE49-F238E27FC236}">
                <a16:creationId xmlns:a16="http://schemas.microsoft.com/office/drawing/2014/main" id="{0E455825-FCDB-D3FB-E080-FC5A7219EFB7}"/>
              </a:ext>
            </a:extLst>
          </p:cNvPr>
          <p:cNvSpPr txBox="1"/>
          <p:nvPr/>
        </p:nvSpPr>
        <p:spPr>
          <a:xfrm>
            <a:off x="114300" y="1954442"/>
            <a:ext cx="8915400" cy="3026982"/>
          </a:xfrm>
          <a:prstGeom prst="rect">
            <a:avLst/>
          </a:prstGeom>
          <a:noFill/>
        </p:spPr>
        <p:txBody>
          <a:bodyPr wrap="square" rtlCol="0">
            <a:spAutoFit/>
          </a:bodyPr>
          <a:lstStyle/>
          <a:p>
            <a:pPr marL="0" marR="0" algn="ctr">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The provisions regarding the Notice of Final Cure are set out in Rule 3002.1 (f) and (g).  The Trustee serves the Notice within 30 days after the debtor makes the final payment under the plan.  The Notice states that the debtor has paid, in full, the amount to cure any default on the claim.  If the Trustee does not timely file the Notice, the debtor can.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Instead of a Notice of Final Cure, within 45 days from the date the debtor makes the final plan payment, the Trustee will now file a Notice of Payments Made using Official Form 410C13-N.  The new Notice will state what amount, if any, the Trustee has paid to the claimholder to cure a default and whether the default has been cured and also stating what amount, if any, the Trustee had paid on post-petition contractual payments and whether those contractual payments are current as of the date of the Notice.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0081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3FDD-A56F-D489-AA88-D48B7D7FADB9}"/>
              </a:ext>
            </a:extLst>
          </p:cNvPr>
          <p:cNvSpPr>
            <a:spLocks noGrp="1"/>
          </p:cNvSpPr>
          <p:nvPr>
            <p:ph type="title"/>
          </p:nvPr>
        </p:nvSpPr>
        <p:spPr/>
        <p:txBody>
          <a:bodyPr>
            <a:normAutofit fontScale="90000"/>
          </a:bodyPr>
          <a:lstStyle/>
          <a:p>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END OF CASE PROCEDURE</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3" name="TextBox 2">
            <a:extLst>
              <a:ext uri="{FF2B5EF4-FFF2-40B4-BE49-F238E27FC236}">
                <a16:creationId xmlns:a16="http://schemas.microsoft.com/office/drawing/2014/main" id="{9F514362-BFBD-DA84-FBA3-445068DB7207}"/>
              </a:ext>
            </a:extLst>
          </p:cNvPr>
          <p:cNvSpPr txBox="1"/>
          <p:nvPr/>
        </p:nvSpPr>
        <p:spPr>
          <a:xfrm>
            <a:off x="114854" y="2275530"/>
            <a:ext cx="8915400" cy="2163669"/>
          </a:xfrm>
          <a:prstGeom prst="rect">
            <a:avLst/>
          </a:prstGeom>
          <a:noFill/>
        </p:spPr>
        <p:txBody>
          <a:bodyPr wrap="square" rtlCol="0">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claimant has 21 days to respond to the Notice of Final Cure.  A response is mandatory.  An itemization of unpaid amounts is required.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PROPOSED:</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Within 28 days after service of the Notice of Payments Made, the claimant MUST file a response using Official Form 410C13-NR.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19356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xmlns:p14="http://schemas.microsoft.com/office/powerpoint/2010/main" spd="med" advTm="7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16468</TotalTime>
  <Words>1929</Words>
  <Application>Microsoft Office PowerPoint</Application>
  <PresentationFormat>On-screen Show (16:9)</PresentationFormat>
  <Paragraphs>97</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Century Gothic</vt:lpstr>
      <vt:lpstr>Times New Roman</vt:lpstr>
      <vt:lpstr>Office Theme</vt:lpstr>
      <vt:lpstr>PowerPoint Presentation</vt:lpstr>
      <vt:lpstr>  APPLICATION OF THE RULE </vt:lpstr>
      <vt:lpstr>  NOTICES OF PAYMENT CHANGES/HELOCS </vt:lpstr>
      <vt:lpstr>  NOTICES OF PAYMENT CHANGES/HELOCS </vt:lpstr>
      <vt:lpstr>NOTICES OF FEES, EXPENSES, AND CHARGES</vt:lpstr>
      <vt:lpstr>  THE NEW MOTION TO DETERMINE STATUS </vt:lpstr>
      <vt:lpstr>  THE NEW MOTION TO DETERMINE STATUS </vt:lpstr>
      <vt:lpstr>  END OF CASE PROCEDURE </vt:lpstr>
      <vt:lpstr>  END OF CASE PROCEDURE </vt:lpstr>
      <vt:lpstr> END OF CASE PROCEDURE </vt:lpstr>
      <vt:lpstr>CONSEQUENCES FOR VIOLATION OF THE RULE</vt:lpstr>
      <vt:lpstr>  SPEAKING OF CONSEQUENCES  </vt:lpstr>
      <vt:lpstr>RESPECTFULLY  DISAGREEING </vt:lpstr>
      <vt:lpstr>  NEW OFFICIAL FORMS </vt:lpstr>
      <vt:lpstr>  PROPOSED  FORMS </vt:lpstr>
    </vt:vector>
  </TitlesOfParts>
  <Company>American Bankruptcy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Carr</dc:creator>
  <cp:lastModifiedBy>Sybl Espinoza</cp:lastModifiedBy>
  <cp:revision>401</cp:revision>
  <cp:lastPrinted>2014-01-13T21:12:49Z</cp:lastPrinted>
  <dcterms:created xsi:type="dcterms:W3CDTF">2012-06-28T17:20:36Z</dcterms:created>
  <dcterms:modified xsi:type="dcterms:W3CDTF">2023-10-20T18:52:12Z</dcterms:modified>
</cp:coreProperties>
</file>